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9" r:id="rId2"/>
    <p:sldId id="312" r:id="rId3"/>
    <p:sldId id="293" r:id="rId4"/>
    <p:sldId id="294" r:id="rId5"/>
    <p:sldId id="295" r:id="rId6"/>
    <p:sldId id="300" r:id="rId7"/>
    <p:sldId id="288" r:id="rId8"/>
    <p:sldId id="289" r:id="rId9"/>
    <p:sldId id="284" r:id="rId10"/>
    <p:sldId id="290" r:id="rId11"/>
    <p:sldId id="276" r:id="rId12"/>
    <p:sldId id="279" r:id="rId13"/>
    <p:sldId id="309" r:id="rId14"/>
    <p:sldId id="297" r:id="rId15"/>
    <p:sldId id="298" r:id="rId16"/>
    <p:sldId id="299" r:id="rId17"/>
    <p:sldId id="281" r:id="rId18"/>
    <p:sldId id="282" r:id="rId19"/>
    <p:sldId id="283" r:id="rId20"/>
    <p:sldId id="301" r:id="rId21"/>
    <p:sldId id="302" r:id="rId22"/>
    <p:sldId id="303" r:id="rId23"/>
    <p:sldId id="310" r:id="rId24"/>
    <p:sldId id="278" r:id="rId25"/>
    <p:sldId id="304" r:id="rId26"/>
    <p:sldId id="287" r:id="rId27"/>
    <p:sldId id="291" r:id="rId28"/>
    <p:sldId id="292" r:id="rId29"/>
    <p:sldId id="275" r:id="rId30"/>
    <p:sldId id="296" r:id="rId31"/>
    <p:sldId id="306" r:id="rId32"/>
    <p:sldId id="311"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0" userDrawn="1">
          <p15:clr>
            <a:srgbClr val="A4A3A4"/>
          </p15:clr>
        </p15:guide>
        <p15:guide id="2" pos="5688" userDrawn="1">
          <p15:clr>
            <a:srgbClr val="A4A3A4"/>
          </p15:clr>
        </p15:guide>
        <p15:guide id="3" pos="3936" userDrawn="1">
          <p15:clr>
            <a:srgbClr val="A4A3A4"/>
          </p15:clr>
        </p15:guide>
        <p15:guide id="4" orient="horz" pos="35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21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952" autoAdjust="0"/>
    <p:restoredTop sz="67978" autoAdjust="0"/>
  </p:normalViewPr>
  <p:slideViewPr>
    <p:cSldViewPr snapToGrid="0" snapToObjects="1">
      <p:cViewPr>
        <p:scale>
          <a:sx n="125" d="100"/>
          <a:sy n="125" d="100"/>
        </p:scale>
        <p:origin x="3368" y="-48"/>
      </p:cViewPr>
      <p:guideLst>
        <p:guide orient="horz" pos="1440"/>
        <p:guide pos="5688"/>
        <p:guide pos="3936"/>
        <p:guide orient="horz" pos="357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Early CS Languages Across Universities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Early CS Language</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cat>
            <c:strRef>
              <c:f>Sheet1!$A$2:$A$4</c:f>
              <c:strCache>
                <c:ptCount val="3"/>
                <c:pt idx="0">
                  <c:v>C/C++</c:v>
                </c:pt>
                <c:pt idx="1">
                  <c:v>Java</c:v>
                </c:pt>
                <c:pt idx="2">
                  <c:v>Python</c:v>
                </c:pt>
              </c:strCache>
            </c:strRef>
          </c:cat>
          <c:val>
            <c:numRef>
              <c:f>Sheet1!$B$2:$B$4</c:f>
              <c:numCache>
                <c:formatCode>General</c:formatCode>
                <c:ptCount val="3"/>
                <c:pt idx="0">
                  <c:v>33.33</c:v>
                </c:pt>
                <c:pt idx="1">
                  <c:v>33.33</c:v>
                </c:pt>
                <c:pt idx="2">
                  <c:v>33.33</c:v>
                </c:pt>
              </c:numCache>
            </c:numRef>
          </c:val>
          <c:extLst>
            <c:ext xmlns:c16="http://schemas.microsoft.com/office/drawing/2014/chart" uri="{C3380CC4-5D6E-409C-BE32-E72D297353CC}">
              <c16:uniqueId val="{00000000-8033-9C40-AC48-5120E49B9BC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Speedup</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2 Threads</c:v>
                </c:pt>
              </c:strCache>
            </c:strRef>
          </c:tx>
          <c:spPr>
            <a:ln w="28575" cap="rnd">
              <a:solidFill>
                <a:schemeClr val="accent1"/>
              </a:solidFill>
              <a:round/>
            </a:ln>
            <a:effectLst/>
          </c:spPr>
          <c:marker>
            <c:symbol val="none"/>
          </c:marker>
          <c:cat>
            <c:numRef>
              <c:f>Sheet1!$A$2:$A$4</c:f>
              <c:numCache>
                <c:formatCode>General</c:formatCode>
                <c:ptCount val="3"/>
                <c:pt idx="0">
                  <c:v>50</c:v>
                </c:pt>
                <c:pt idx="1">
                  <c:v>100</c:v>
                </c:pt>
                <c:pt idx="2">
                  <c:v>150</c:v>
                </c:pt>
              </c:numCache>
            </c:numRef>
          </c:cat>
          <c:val>
            <c:numRef>
              <c:f>Sheet1!$B$2:$B$4</c:f>
              <c:numCache>
                <c:formatCode>General</c:formatCode>
                <c:ptCount val="3"/>
                <c:pt idx="0">
                  <c:v>1.1000000000000001</c:v>
                </c:pt>
                <c:pt idx="1">
                  <c:v>1.3</c:v>
                </c:pt>
                <c:pt idx="2">
                  <c:v>1.5</c:v>
                </c:pt>
              </c:numCache>
            </c:numRef>
          </c:val>
          <c:smooth val="0"/>
          <c:extLst>
            <c:ext xmlns:c16="http://schemas.microsoft.com/office/drawing/2014/chart" uri="{C3380CC4-5D6E-409C-BE32-E72D297353CC}">
              <c16:uniqueId val="{00000000-C83D-624F-96D1-D2836391E9A3}"/>
            </c:ext>
          </c:extLst>
        </c:ser>
        <c:ser>
          <c:idx val="1"/>
          <c:order val="1"/>
          <c:tx>
            <c:strRef>
              <c:f>Sheet1!$C$1</c:f>
              <c:strCache>
                <c:ptCount val="1"/>
                <c:pt idx="0">
                  <c:v>4 Threads</c:v>
                </c:pt>
              </c:strCache>
            </c:strRef>
          </c:tx>
          <c:spPr>
            <a:ln w="28575" cap="rnd">
              <a:solidFill>
                <a:schemeClr val="accent2"/>
              </a:solidFill>
              <a:round/>
            </a:ln>
            <a:effectLst/>
          </c:spPr>
          <c:marker>
            <c:symbol val="none"/>
          </c:marker>
          <c:cat>
            <c:numRef>
              <c:f>Sheet1!$A$2:$A$4</c:f>
              <c:numCache>
                <c:formatCode>General</c:formatCode>
                <c:ptCount val="3"/>
                <c:pt idx="0">
                  <c:v>50</c:v>
                </c:pt>
                <c:pt idx="1">
                  <c:v>100</c:v>
                </c:pt>
                <c:pt idx="2">
                  <c:v>150</c:v>
                </c:pt>
              </c:numCache>
            </c:numRef>
          </c:cat>
          <c:val>
            <c:numRef>
              <c:f>Sheet1!$C$2:$C$4</c:f>
              <c:numCache>
                <c:formatCode>General</c:formatCode>
                <c:ptCount val="3"/>
                <c:pt idx="0">
                  <c:v>1.5</c:v>
                </c:pt>
                <c:pt idx="1">
                  <c:v>1.9</c:v>
                </c:pt>
                <c:pt idx="2">
                  <c:v>2.1</c:v>
                </c:pt>
              </c:numCache>
            </c:numRef>
          </c:val>
          <c:smooth val="0"/>
          <c:extLst>
            <c:ext xmlns:c16="http://schemas.microsoft.com/office/drawing/2014/chart" uri="{C3380CC4-5D6E-409C-BE32-E72D297353CC}">
              <c16:uniqueId val="{00000001-C83D-624F-96D1-D2836391E9A3}"/>
            </c:ext>
          </c:extLst>
        </c:ser>
        <c:ser>
          <c:idx val="2"/>
          <c:order val="2"/>
          <c:tx>
            <c:strRef>
              <c:f>Sheet1!$D$1</c:f>
              <c:strCache>
                <c:ptCount val="1"/>
                <c:pt idx="0">
                  <c:v>8 Threads</c:v>
                </c:pt>
              </c:strCache>
            </c:strRef>
          </c:tx>
          <c:spPr>
            <a:ln w="28575" cap="rnd">
              <a:solidFill>
                <a:schemeClr val="accent3"/>
              </a:solidFill>
              <a:round/>
            </a:ln>
            <a:effectLst/>
          </c:spPr>
          <c:marker>
            <c:symbol val="none"/>
          </c:marker>
          <c:cat>
            <c:numRef>
              <c:f>Sheet1!$A$2:$A$4</c:f>
              <c:numCache>
                <c:formatCode>General</c:formatCode>
                <c:ptCount val="3"/>
                <c:pt idx="0">
                  <c:v>50</c:v>
                </c:pt>
                <c:pt idx="1">
                  <c:v>100</c:v>
                </c:pt>
                <c:pt idx="2">
                  <c:v>150</c:v>
                </c:pt>
              </c:numCache>
            </c:numRef>
          </c:cat>
          <c:val>
            <c:numRef>
              <c:f>Sheet1!$D$2:$D$4</c:f>
              <c:numCache>
                <c:formatCode>General</c:formatCode>
                <c:ptCount val="3"/>
                <c:pt idx="0">
                  <c:v>2.6</c:v>
                </c:pt>
                <c:pt idx="1">
                  <c:v>2.9</c:v>
                </c:pt>
                <c:pt idx="2">
                  <c:v>3.2</c:v>
                </c:pt>
              </c:numCache>
            </c:numRef>
          </c:val>
          <c:smooth val="0"/>
          <c:extLst>
            <c:ext xmlns:c16="http://schemas.microsoft.com/office/drawing/2014/chart" uri="{C3380CC4-5D6E-409C-BE32-E72D297353CC}">
              <c16:uniqueId val="{00000002-C83D-624F-96D1-D2836391E9A3}"/>
            </c:ext>
          </c:extLst>
        </c:ser>
        <c:dLbls>
          <c:showLegendKey val="0"/>
          <c:showVal val="0"/>
          <c:showCatName val="0"/>
          <c:showSerName val="0"/>
          <c:showPercent val="0"/>
          <c:showBubbleSize val="0"/>
        </c:dLbls>
        <c:smooth val="0"/>
        <c:axId val="686470880"/>
        <c:axId val="310174208"/>
      </c:lineChart>
      <c:catAx>
        <c:axId val="686470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0174208"/>
        <c:crosses val="autoZero"/>
        <c:auto val="1"/>
        <c:lblAlgn val="ctr"/>
        <c:lblOffset val="100"/>
        <c:noMultiLvlLbl val="0"/>
      </c:catAx>
      <c:valAx>
        <c:axId val="31017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6470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lumMod val="25000"/>
          <a:alpha val="35000"/>
        </a:schemeClr>
      </a:solidFill>
      <a:beve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E58F75-1A75-7B4D-8681-0371650F0946}"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AAE62943-1CD7-BB4E-BF6E-2B7E7155E1C0}">
      <dgm:prSet phldrT="[Text]" custT="1"/>
      <dgm:spPr>
        <a:solidFill>
          <a:schemeClr val="accent4">
            <a:lumMod val="75000"/>
          </a:schemeClr>
        </a:solidFill>
      </dgm:spPr>
      <dgm:t>
        <a:bodyPr/>
        <a:lstStyle/>
        <a:p>
          <a:r>
            <a:rPr lang="en-US" sz="1600" dirty="0"/>
            <a:t>Background</a:t>
          </a:r>
          <a:endParaRPr lang="en-US" sz="1000" dirty="0"/>
        </a:p>
      </dgm:t>
    </dgm:pt>
    <dgm:pt modelId="{062C9B8C-1C8E-EB4A-A437-12DF0B9163AD}" type="parTrans" cxnId="{C0604A51-51FE-0448-B038-5145E9362422}">
      <dgm:prSet/>
      <dgm:spPr/>
      <dgm:t>
        <a:bodyPr/>
        <a:lstStyle/>
        <a:p>
          <a:endParaRPr lang="en-US"/>
        </a:p>
      </dgm:t>
    </dgm:pt>
    <dgm:pt modelId="{29F7138E-035A-784B-8FF0-A124CE50C623}" type="sibTrans" cxnId="{C0604A51-51FE-0448-B038-5145E9362422}">
      <dgm:prSet/>
      <dgm:spPr>
        <a:ln>
          <a:solidFill>
            <a:srgbClr val="7030A0"/>
          </a:solidFill>
        </a:ln>
      </dgm:spPr>
      <dgm:t>
        <a:bodyPr/>
        <a:lstStyle/>
        <a:p>
          <a:endParaRPr lang="en-US"/>
        </a:p>
      </dgm:t>
    </dgm:pt>
    <dgm:pt modelId="{92C2A1BC-2C93-C741-A341-338939C435F1}">
      <dgm:prSet phldrT="[Text]" custT="1"/>
      <dgm:spPr>
        <a:solidFill>
          <a:schemeClr val="accent4">
            <a:lumMod val="75000"/>
          </a:schemeClr>
        </a:solidFill>
      </dgm:spPr>
      <dgm:t>
        <a:bodyPr/>
        <a:lstStyle/>
        <a:p>
          <a:r>
            <a:rPr lang="en-US" sz="1600" dirty="0"/>
            <a:t>Contribution</a:t>
          </a:r>
          <a:endParaRPr lang="en-US" sz="1400" dirty="0"/>
        </a:p>
      </dgm:t>
    </dgm:pt>
    <dgm:pt modelId="{C13C0875-71B3-CE43-9460-518F607E24D1}" type="parTrans" cxnId="{B8E97F33-E265-6C47-89B5-1C570C22F99E}">
      <dgm:prSet/>
      <dgm:spPr/>
      <dgm:t>
        <a:bodyPr/>
        <a:lstStyle/>
        <a:p>
          <a:endParaRPr lang="en-US"/>
        </a:p>
      </dgm:t>
    </dgm:pt>
    <dgm:pt modelId="{53408E2D-E61A-7447-A15F-59068B4BA681}" type="sibTrans" cxnId="{B8E97F33-E265-6C47-89B5-1C570C22F99E}">
      <dgm:prSet/>
      <dgm:spPr/>
      <dgm:t>
        <a:bodyPr/>
        <a:lstStyle/>
        <a:p>
          <a:endParaRPr lang="en-US"/>
        </a:p>
      </dgm:t>
    </dgm:pt>
    <dgm:pt modelId="{94B98681-A07E-6F46-A811-D170E5CAF3F7}">
      <dgm:prSet phldrT="[Text]" custT="1"/>
      <dgm:spPr>
        <a:solidFill>
          <a:schemeClr val="accent4">
            <a:lumMod val="75000"/>
          </a:schemeClr>
        </a:solidFill>
      </dgm:spPr>
      <dgm:t>
        <a:bodyPr/>
        <a:lstStyle/>
        <a:p>
          <a:r>
            <a:rPr lang="en-US" sz="1600" dirty="0"/>
            <a:t>Related Work</a:t>
          </a:r>
        </a:p>
      </dgm:t>
    </dgm:pt>
    <dgm:pt modelId="{0CF0D6DD-DC0E-E249-BFC6-E4B2AC3AAEB2}" type="parTrans" cxnId="{B84CA17F-63F3-6E4D-94AD-379A2CD59E48}">
      <dgm:prSet/>
      <dgm:spPr/>
      <dgm:t>
        <a:bodyPr/>
        <a:lstStyle/>
        <a:p>
          <a:endParaRPr lang="en-US"/>
        </a:p>
      </dgm:t>
    </dgm:pt>
    <dgm:pt modelId="{254ECCB2-6EC2-F140-B6B6-334AE8EF5BE1}" type="sibTrans" cxnId="{B84CA17F-63F3-6E4D-94AD-379A2CD59E48}">
      <dgm:prSet/>
      <dgm:spPr/>
      <dgm:t>
        <a:bodyPr/>
        <a:lstStyle/>
        <a:p>
          <a:endParaRPr lang="en-US"/>
        </a:p>
      </dgm:t>
    </dgm:pt>
    <dgm:pt modelId="{F3262466-1C4F-CD46-B56E-3967A1251BF9}">
      <dgm:prSet custT="1"/>
      <dgm:spPr>
        <a:solidFill>
          <a:schemeClr val="accent4">
            <a:lumMod val="75000"/>
          </a:schemeClr>
        </a:solidFill>
      </dgm:spPr>
      <dgm:t>
        <a:bodyPr/>
        <a:lstStyle/>
        <a:p>
          <a:r>
            <a:rPr lang="en-US" sz="1600" dirty="0"/>
            <a:t>Design</a:t>
          </a:r>
          <a:endParaRPr lang="en-US" sz="1000" dirty="0"/>
        </a:p>
      </dgm:t>
    </dgm:pt>
    <dgm:pt modelId="{914C9F31-CE7C-994F-9903-735433320CB7}" type="parTrans" cxnId="{85FC1D54-1DF0-2749-BFB0-9B7599793876}">
      <dgm:prSet/>
      <dgm:spPr/>
      <dgm:t>
        <a:bodyPr/>
        <a:lstStyle/>
        <a:p>
          <a:endParaRPr lang="en-US"/>
        </a:p>
      </dgm:t>
    </dgm:pt>
    <dgm:pt modelId="{EE78F33B-C3CC-834C-A5DC-EC9C2A391F15}" type="sibTrans" cxnId="{85FC1D54-1DF0-2749-BFB0-9B7599793876}">
      <dgm:prSet/>
      <dgm:spPr/>
      <dgm:t>
        <a:bodyPr/>
        <a:lstStyle/>
        <a:p>
          <a:endParaRPr lang="en-US"/>
        </a:p>
      </dgm:t>
    </dgm:pt>
    <dgm:pt modelId="{E7E9D07A-6C54-5649-BDFC-1F339EBA92B4}">
      <dgm:prSet custT="1"/>
      <dgm:spPr>
        <a:solidFill>
          <a:schemeClr val="accent4">
            <a:lumMod val="75000"/>
          </a:schemeClr>
        </a:solidFill>
      </dgm:spPr>
      <dgm:t>
        <a:bodyPr/>
        <a:lstStyle/>
        <a:p>
          <a:r>
            <a:rPr lang="en-US" sz="1600" dirty="0"/>
            <a:t>Software Architecture</a:t>
          </a:r>
        </a:p>
      </dgm:t>
    </dgm:pt>
    <dgm:pt modelId="{C402D9A3-5575-A64C-B1A5-BD6E8290777A}" type="parTrans" cxnId="{AB5F8F6B-DD06-EE4C-8399-51CA5686BAC8}">
      <dgm:prSet/>
      <dgm:spPr/>
      <dgm:t>
        <a:bodyPr/>
        <a:lstStyle/>
        <a:p>
          <a:endParaRPr lang="en-US"/>
        </a:p>
      </dgm:t>
    </dgm:pt>
    <dgm:pt modelId="{F631AA50-85F8-C443-9FB6-32E1603BFAE3}" type="sibTrans" cxnId="{AB5F8F6B-DD06-EE4C-8399-51CA5686BAC8}">
      <dgm:prSet/>
      <dgm:spPr/>
      <dgm:t>
        <a:bodyPr/>
        <a:lstStyle/>
        <a:p>
          <a:endParaRPr lang="en-US"/>
        </a:p>
      </dgm:t>
    </dgm:pt>
    <dgm:pt modelId="{777944FB-D272-2747-9D76-AA4E9D080FF7}">
      <dgm:prSet custT="1"/>
      <dgm:spPr>
        <a:solidFill>
          <a:schemeClr val="accent4">
            <a:lumMod val="75000"/>
          </a:schemeClr>
        </a:solidFill>
      </dgm:spPr>
      <dgm:t>
        <a:bodyPr/>
        <a:lstStyle/>
        <a:p>
          <a:r>
            <a:rPr lang="en-US" sz="1600" dirty="0"/>
            <a:t>Microbenchmarks</a:t>
          </a:r>
        </a:p>
      </dgm:t>
    </dgm:pt>
    <dgm:pt modelId="{23CF5AEE-9CBA-3440-B055-15C954A3106C}" type="parTrans" cxnId="{589A42E6-DF6E-B246-A1F7-7939865CD9BF}">
      <dgm:prSet/>
      <dgm:spPr/>
      <dgm:t>
        <a:bodyPr/>
        <a:lstStyle/>
        <a:p>
          <a:endParaRPr lang="en-US"/>
        </a:p>
      </dgm:t>
    </dgm:pt>
    <dgm:pt modelId="{8A74FDB6-7403-0F40-8D5D-F7714D84240D}" type="sibTrans" cxnId="{589A42E6-DF6E-B246-A1F7-7939865CD9BF}">
      <dgm:prSet/>
      <dgm:spPr/>
      <dgm:t>
        <a:bodyPr/>
        <a:lstStyle/>
        <a:p>
          <a:endParaRPr lang="en-US"/>
        </a:p>
      </dgm:t>
    </dgm:pt>
    <dgm:pt modelId="{1641E8BC-48B3-8045-9745-F81DAD73EC02}">
      <dgm:prSet custT="1"/>
      <dgm:spPr>
        <a:solidFill>
          <a:schemeClr val="accent4">
            <a:lumMod val="75000"/>
          </a:schemeClr>
        </a:solidFill>
      </dgm:spPr>
      <dgm:t>
        <a:bodyPr/>
        <a:lstStyle/>
        <a:p>
          <a:r>
            <a:rPr lang="en-US" sz="1600" dirty="0"/>
            <a:t>Conclusions &amp; Future Work</a:t>
          </a:r>
        </a:p>
      </dgm:t>
    </dgm:pt>
    <dgm:pt modelId="{22A2CEF5-A740-4E4D-9F68-C8AC76ECFA08}" type="parTrans" cxnId="{F29DEB83-3FA8-CD40-9409-9BEED028E774}">
      <dgm:prSet/>
      <dgm:spPr/>
      <dgm:t>
        <a:bodyPr/>
        <a:lstStyle/>
        <a:p>
          <a:endParaRPr lang="en-US"/>
        </a:p>
      </dgm:t>
    </dgm:pt>
    <dgm:pt modelId="{78FD83CD-A9B5-FE43-87DE-0D823B328CAC}" type="sibTrans" cxnId="{F29DEB83-3FA8-CD40-9409-9BEED028E774}">
      <dgm:prSet/>
      <dgm:spPr/>
      <dgm:t>
        <a:bodyPr/>
        <a:lstStyle/>
        <a:p>
          <a:endParaRPr lang="en-US"/>
        </a:p>
      </dgm:t>
    </dgm:pt>
    <dgm:pt modelId="{7371580A-073A-604A-A048-CA8297D0F5D5}">
      <dgm:prSet custT="1"/>
      <dgm:spPr>
        <a:solidFill>
          <a:schemeClr val="accent4">
            <a:lumMod val="75000"/>
          </a:schemeClr>
        </a:solidFill>
      </dgm:spPr>
      <dgm:t>
        <a:bodyPr/>
        <a:lstStyle/>
        <a:p>
          <a:endParaRPr lang="en-US" sz="1050" dirty="0"/>
        </a:p>
      </dgm:t>
    </dgm:pt>
    <dgm:pt modelId="{92723345-13ED-4D47-85FC-A89D47E232AD}" type="sibTrans" cxnId="{EE720F71-48DC-024C-9EB6-371ED1700F2E}">
      <dgm:prSet/>
      <dgm:spPr/>
      <dgm:t>
        <a:bodyPr/>
        <a:lstStyle/>
        <a:p>
          <a:endParaRPr lang="en-US"/>
        </a:p>
      </dgm:t>
    </dgm:pt>
    <dgm:pt modelId="{5DAD82D3-D396-0C4C-BE7C-048B53FA99DD}" type="parTrans" cxnId="{EE720F71-48DC-024C-9EB6-371ED1700F2E}">
      <dgm:prSet/>
      <dgm:spPr/>
      <dgm:t>
        <a:bodyPr/>
        <a:lstStyle/>
        <a:p>
          <a:endParaRPr lang="en-US"/>
        </a:p>
      </dgm:t>
    </dgm:pt>
    <dgm:pt modelId="{ECFE4DC3-01DB-2341-984E-FA7CCBB59742}" type="pres">
      <dgm:prSet presAssocID="{36E58F75-1A75-7B4D-8681-0371650F0946}" presName="Name0" presStyleCnt="0">
        <dgm:presLayoutVars>
          <dgm:chMax val="7"/>
          <dgm:chPref val="7"/>
          <dgm:dir/>
        </dgm:presLayoutVars>
      </dgm:prSet>
      <dgm:spPr/>
    </dgm:pt>
    <dgm:pt modelId="{CC6E155A-2199-7D49-8E28-4B77A3D70FA4}" type="pres">
      <dgm:prSet presAssocID="{36E58F75-1A75-7B4D-8681-0371650F0946}" presName="Name1" presStyleCnt="0"/>
      <dgm:spPr/>
    </dgm:pt>
    <dgm:pt modelId="{640F5EC4-75A7-8243-857B-FECE73F785F2}" type="pres">
      <dgm:prSet presAssocID="{36E58F75-1A75-7B4D-8681-0371650F0946}" presName="cycle" presStyleCnt="0"/>
      <dgm:spPr/>
    </dgm:pt>
    <dgm:pt modelId="{C96A549C-C092-7747-A57F-E5C78F9DB97A}" type="pres">
      <dgm:prSet presAssocID="{36E58F75-1A75-7B4D-8681-0371650F0946}" presName="srcNode" presStyleLbl="node1" presStyleIdx="0" presStyleCnt="7"/>
      <dgm:spPr/>
    </dgm:pt>
    <dgm:pt modelId="{93E0BCCC-B75C-B144-B613-71B40CAFA200}" type="pres">
      <dgm:prSet presAssocID="{36E58F75-1A75-7B4D-8681-0371650F0946}" presName="conn" presStyleLbl="parChTrans1D2" presStyleIdx="0" presStyleCnt="1" custLinFactNeighborX="-22711" custLinFactNeighborY="-514"/>
      <dgm:spPr/>
    </dgm:pt>
    <dgm:pt modelId="{0634D717-BF50-3D46-9095-D080CDA46E7A}" type="pres">
      <dgm:prSet presAssocID="{36E58F75-1A75-7B4D-8681-0371650F0946}" presName="extraNode" presStyleLbl="node1" presStyleIdx="0" presStyleCnt="7"/>
      <dgm:spPr/>
    </dgm:pt>
    <dgm:pt modelId="{771F7747-BD59-8846-B6AB-4C50D56FE36A}" type="pres">
      <dgm:prSet presAssocID="{36E58F75-1A75-7B4D-8681-0371650F0946}" presName="dstNode" presStyleLbl="node1" presStyleIdx="0" presStyleCnt="7"/>
      <dgm:spPr/>
    </dgm:pt>
    <dgm:pt modelId="{DFB67BF9-D634-314A-BB51-9A19CFFD8CC2}" type="pres">
      <dgm:prSet presAssocID="{AAE62943-1CD7-BB4E-BF6E-2B7E7155E1C0}" presName="text_1" presStyleLbl="node1" presStyleIdx="0" presStyleCnt="7">
        <dgm:presLayoutVars>
          <dgm:bulletEnabled val="1"/>
        </dgm:presLayoutVars>
      </dgm:prSet>
      <dgm:spPr/>
    </dgm:pt>
    <dgm:pt modelId="{5D20EC9E-8DCC-764F-885F-85B87C8DAF95}" type="pres">
      <dgm:prSet presAssocID="{AAE62943-1CD7-BB4E-BF6E-2B7E7155E1C0}" presName="accent_1" presStyleCnt="0"/>
      <dgm:spPr/>
    </dgm:pt>
    <dgm:pt modelId="{98FFC08D-91BA-B044-A3EB-61E42890FA74}" type="pres">
      <dgm:prSet presAssocID="{AAE62943-1CD7-BB4E-BF6E-2B7E7155E1C0}" presName="accentRepeatNode" presStyleLbl="solidFgAcc1" presStyleIdx="0" presStyleCnt="7"/>
      <dgm:spPr>
        <a:ln>
          <a:solidFill>
            <a:srgbClr val="DBD215"/>
          </a:solidFill>
        </a:ln>
      </dgm:spPr>
    </dgm:pt>
    <dgm:pt modelId="{481B9AA4-BF5F-7D45-A5D0-329C080F84C6}" type="pres">
      <dgm:prSet presAssocID="{92C2A1BC-2C93-C741-A341-338939C435F1}" presName="text_2" presStyleLbl="node1" presStyleIdx="1" presStyleCnt="7">
        <dgm:presLayoutVars>
          <dgm:bulletEnabled val="1"/>
        </dgm:presLayoutVars>
      </dgm:prSet>
      <dgm:spPr/>
    </dgm:pt>
    <dgm:pt modelId="{27AFA2E9-74C9-B141-A5C7-986E124AD705}" type="pres">
      <dgm:prSet presAssocID="{92C2A1BC-2C93-C741-A341-338939C435F1}" presName="accent_2" presStyleCnt="0"/>
      <dgm:spPr/>
    </dgm:pt>
    <dgm:pt modelId="{4C7B4867-917D-2E47-9C79-47D752B2E848}" type="pres">
      <dgm:prSet presAssocID="{92C2A1BC-2C93-C741-A341-338939C435F1}" presName="accentRepeatNode" presStyleLbl="solidFgAcc1" presStyleIdx="1" presStyleCnt="7"/>
      <dgm:spPr>
        <a:ln>
          <a:solidFill>
            <a:srgbClr val="DBD215"/>
          </a:solidFill>
        </a:ln>
      </dgm:spPr>
    </dgm:pt>
    <dgm:pt modelId="{A3EF8185-5B34-0244-A515-22F7BE99C6BB}" type="pres">
      <dgm:prSet presAssocID="{94B98681-A07E-6F46-A811-D170E5CAF3F7}" presName="text_3" presStyleLbl="node1" presStyleIdx="2" presStyleCnt="7">
        <dgm:presLayoutVars>
          <dgm:bulletEnabled val="1"/>
        </dgm:presLayoutVars>
      </dgm:prSet>
      <dgm:spPr/>
    </dgm:pt>
    <dgm:pt modelId="{1E9772FD-6D87-CD45-AD2B-2D0353B6693E}" type="pres">
      <dgm:prSet presAssocID="{94B98681-A07E-6F46-A811-D170E5CAF3F7}" presName="accent_3" presStyleCnt="0"/>
      <dgm:spPr/>
    </dgm:pt>
    <dgm:pt modelId="{A728E715-56D8-3F4D-B37F-499FE6AD06CD}" type="pres">
      <dgm:prSet presAssocID="{94B98681-A07E-6F46-A811-D170E5CAF3F7}" presName="accentRepeatNode" presStyleLbl="solidFgAcc1" presStyleIdx="2" presStyleCnt="7"/>
      <dgm:spPr>
        <a:ln>
          <a:solidFill>
            <a:srgbClr val="DBD215"/>
          </a:solidFill>
        </a:ln>
      </dgm:spPr>
    </dgm:pt>
    <dgm:pt modelId="{681A1B16-1527-6A48-AFDB-C354FC654BFA}" type="pres">
      <dgm:prSet presAssocID="{F3262466-1C4F-CD46-B56E-3967A1251BF9}" presName="text_4" presStyleLbl="node1" presStyleIdx="3" presStyleCnt="7">
        <dgm:presLayoutVars>
          <dgm:bulletEnabled val="1"/>
        </dgm:presLayoutVars>
      </dgm:prSet>
      <dgm:spPr/>
    </dgm:pt>
    <dgm:pt modelId="{19C52C3D-D066-3648-8EEB-48D0E87AA722}" type="pres">
      <dgm:prSet presAssocID="{F3262466-1C4F-CD46-B56E-3967A1251BF9}" presName="accent_4" presStyleCnt="0"/>
      <dgm:spPr/>
    </dgm:pt>
    <dgm:pt modelId="{2739C652-9D2F-844E-8CB4-CEF7234A5D29}" type="pres">
      <dgm:prSet presAssocID="{F3262466-1C4F-CD46-B56E-3967A1251BF9}" presName="accentRepeatNode" presStyleLbl="solidFgAcc1" presStyleIdx="3" presStyleCnt="7"/>
      <dgm:spPr>
        <a:ln>
          <a:solidFill>
            <a:srgbClr val="DBD215"/>
          </a:solidFill>
        </a:ln>
      </dgm:spPr>
    </dgm:pt>
    <dgm:pt modelId="{0C1AE8DD-999C-9D45-B3D7-EC06F7A7B843}" type="pres">
      <dgm:prSet presAssocID="{E7E9D07A-6C54-5649-BDFC-1F339EBA92B4}" presName="text_5" presStyleLbl="node1" presStyleIdx="4" presStyleCnt="7" custScaleY="117466">
        <dgm:presLayoutVars>
          <dgm:bulletEnabled val="1"/>
        </dgm:presLayoutVars>
      </dgm:prSet>
      <dgm:spPr/>
    </dgm:pt>
    <dgm:pt modelId="{B9C65631-D607-4944-8C9D-06D355EF6FF6}" type="pres">
      <dgm:prSet presAssocID="{E7E9D07A-6C54-5649-BDFC-1F339EBA92B4}" presName="accent_5" presStyleCnt="0"/>
      <dgm:spPr/>
    </dgm:pt>
    <dgm:pt modelId="{74ECD0BD-0EA9-484E-A35A-4083777949FF}" type="pres">
      <dgm:prSet presAssocID="{E7E9D07A-6C54-5649-BDFC-1F339EBA92B4}" presName="accentRepeatNode" presStyleLbl="solidFgAcc1" presStyleIdx="4" presStyleCnt="7"/>
      <dgm:spPr>
        <a:ln>
          <a:solidFill>
            <a:srgbClr val="DBD215"/>
          </a:solidFill>
        </a:ln>
      </dgm:spPr>
    </dgm:pt>
    <dgm:pt modelId="{54960FBC-77D5-0D44-AA99-97EC39AF02EB}" type="pres">
      <dgm:prSet presAssocID="{777944FB-D272-2747-9D76-AA4E9D080FF7}" presName="text_6" presStyleLbl="node1" presStyleIdx="5" presStyleCnt="7">
        <dgm:presLayoutVars>
          <dgm:bulletEnabled val="1"/>
        </dgm:presLayoutVars>
      </dgm:prSet>
      <dgm:spPr/>
    </dgm:pt>
    <dgm:pt modelId="{9844260F-2368-C349-9DEB-E39BEF36C4BD}" type="pres">
      <dgm:prSet presAssocID="{777944FB-D272-2747-9D76-AA4E9D080FF7}" presName="accent_6" presStyleCnt="0"/>
      <dgm:spPr/>
    </dgm:pt>
    <dgm:pt modelId="{29456254-E244-574A-8236-4A91F8082B32}" type="pres">
      <dgm:prSet presAssocID="{777944FB-D272-2747-9D76-AA4E9D080FF7}" presName="accentRepeatNode" presStyleLbl="solidFgAcc1" presStyleIdx="5" presStyleCnt="7"/>
      <dgm:spPr>
        <a:ln>
          <a:solidFill>
            <a:srgbClr val="DBD215"/>
          </a:solidFill>
        </a:ln>
      </dgm:spPr>
    </dgm:pt>
    <dgm:pt modelId="{EFA5CC70-0E69-1C47-9114-4302A63FEF73}" type="pres">
      <dgm:prSet presAssocID="{1641E8BC-48B3-8045-9745-F81DAD73EC02}" presName="text_7" presStyleLbl="node1" presStyleIdx="6" presStyleCnt="7">
        <dgm:presLayoutVars>
          <dgm:bulletEnabled val="1"/>
        </dgm:presLayoutVars>
      </dgm:prSet>
      <dgm:spPr/>
    </dgm:pt>
    <dgm:pt modelId="{CEAB4461-A619-864A-A891-51CB412BE5B7}" type="pres">
      <dgm:prSet presAssocID="{1641E8BC-48B3-8045-9745-F81DAD73EC02}" presName="accent_7" presStyleCnt="0"/>
      <dgm:spPr/>
    </dgm:pt>
    <dgm:pt modelId="{127C90E0-A4F1-6542-9060-139E66A7AEA5}" type="pres">
      <dgm:prSet presAssocID="{1641E8BC-48B3-8045-9745-F81DAD73EC02}" presName="accentRepeatNode" presStyleLbl="solidFgAcc1" presStyleIdx="6" presStyleCnt="7"/>
      <dgm:spPr>
        <a:ln>
          <a:solidFill>
            <a:srgbClr val="DBD215"/>
          </a:solidFill>
        </a:ln>
      </dgm:spPr>
    </dgm:pt>
  </dgm:ptLst>
  <dgm:cxnLst>
    <dgm:cxn modelId="{08DCA005-57B7-B74F-82A1-F3E06742F9B5}" type="presOf" srcId="{36E58F75-1A75-7B4D-8681-0371650F0946}" destId="{ECFE4DC3-01DB-2341-984E-FA7CCBB59742}" srcOrd="0" destOrd="0" presId="urn:microsoft.com/office/officeart/2008/layout/VerticalCurvedList"/>
    <dgm:cxn modelId="{5157AD16-963E-0546-BB24-8C17FFD59D84}" type="presOf" srcId="{94B98681-A07E-6F46-A811-D170E5CAF3F7}" destId="{A3EF8185-5B34-0244-A515-22F7BE99C6BB}" srcOrd="0" destOrd="0" presId="urn:microsoft.com/office/officeart/2008/layout/VerticalCurvedList"/>
    <dgm:cxn modelId="{3F2B3425-6B2B-CA4A-B524-17B64803D45E}" type="presOf" srcId="{F3262466-1C4F-CD46-B56E-3967A1251BF9}" destId="{681A1B16-1527-6A48-AFDB-C354FC654BFA}" srcOrd="0" destOrd="0" presId="urn:microsoft.com/office/officeart/2008/layout/VerticalCurvedList"/>
    <dgm:cxn modelId="{B8E97F33-E265-6C47-89B5-1C570C22F99E}" srcId="{36E58F75-1A75-7B4D-8681-0371650F0946}" destId="{92C2A1BC-2C93-C741-A341-338939C435F1}" srcOrd="1" destOrd="0" parTransId="{C13C0875-71B3-CE43-9460-518F607E24D1}" sibTransId="{53408E2D-E61A-7447-A15F-59068B4BA681}"/>
    <dgm:cxn modelId="{C0604A51-51FE-0448-B038-5145E9362422}" srcId="{36E58F75-1A75-7B4D-8681-0371650F0946}" destId="{AAE62943-1CD7-BB4E-BF6E-2B7E7155E1C0}" srcOrd="0" destOrd="0" parTransId="{062C9B8C-1C8E-EB4A-A437-12DF0B9163AD}" sibTransId="{29F7138E-035A-784B-8FF0-A124CE50C623}"/>
    <dgm:cxn modelId="{85FC1D54-1DF0-2749-BFB0-9B7599793876}" srcId="{36E58F75-1A75-7B4D-8681-0371650F0946}" destId="{F3262466-1C4F-CD46-B56E-3967A1251BF9}" srcOrd="3" destOrd="0" parTransId="{914C9F31-CE7C-994F-9903-735433320CB7}" sibTransId="{EE78F33B-C3CC-834C-A5DC-EC9C2A391F15}"/>
    <dgm:cxn modelId="{AB5F8F6B-DD06-EE4C-8399-51CA5686BAC8}" srcId="{36E58F75-1A75-7B4D-8681-0371650F0946}" destId="{E7E9D07A-6C54-5649-BDFC-1F339EBA92B4}" srcOrd="4" destOrd="0" parTransId="{C402D9A3-5575-A64C-B1A5-BD6E8290777A}" sibTransId="{F631AA50-85F8-C443-9FB6-32E1603BFAE3}"/>
    <dgm:cxn modelId="{EE720F71-48DC-024C-9EB6-371ED1700F2E}" srcId="{E7E9D07A-6C54-5649-BDFC-1F339EBA92B4}" destId="{7371580A-073A-604A-A048-CA8297D0F5D5}" srcOrd="0" destOrd="0" parTransId="{5DAD82D3-D396-0C4C-BE7C-048B53FA99DD}" sibTransId="{92723345-13ED-4D47-85FC-A89D47E232AD}"/>
    <dgm:cxn modelId="{280C9172-2C49-0F47-9DB7-B3509D0510BA}" type="presOf" srcId="{92C2A1BC-2C93-C741-A341-338939C435F1}" destId="{481B9AA4-BF5F-7D45-A5D0-329C080F84C6}" srcOrd="0" destOrd="0" presId="urn:microsoft.com/office/officeart/2008/layout/VerticalCurvedList"/>
    <dgm:cxn modelId="{B84CA17F-63F3-6E4D-94AD-379A2CD59E48}" srcId="{36E58F75-1A75-7B4D-8681-0371650F0946}" destId="{94B98681-A07E-6F46-A811-D170E5CAF3F7}" srcOrd="2" destOrd="0" parTransId="{0CF0D6DD-DC0E-E249-BFC6-E4B2AC3AAEB2}" sibTransId="{254ECCB2-6EC2-F140-B6B6-334AE8EF5BE1}"/>
    <dgm:cxn modelId="{B91DBD7F-7DA1-EB4E-A629-05E61610F05E}" type="presOf" srcId="{29F7138E-035A-784B-8FF0-A124CE50C623}" destId="{93E0BCCC-B75C-B144-B613-71B40CAFA200}" srcOrd="0" destOrd="0" presId="urn:microsoft.com/office/officeart/2008/layout/VerticalCurvedList"/>
    <dgm:cxn modelId="{F29DEB83-3FA8-CD40-9409-9BEED028E774}" srcId="{36E58F75-1A75-7B4D-8681-0371650F0946}" destId="{1641E8BC-48B3-8045-9745-F81DAD73EC02}" srcOrd="6" destOrd="0" parTransId="{22A2CEF5-A740-4E4D-9F68-C8AC76ECFA08}" sibTransId="{78FD83CD-A9B5-FE43-87DE-0D823B328CAC}"/>
    <dgm:cxn modelId="{2746478A-525C-9643-A50C-2840D7565A83}" type="presOf" srcId="{1641E8BC-48B3-8045-9745-F81DAD73EC02}" destId="{EFA5CC70-0E69-1C47-9114-4302A63FEF73}" srcOrd="0" destOrd="0" presId="urn:microsoft.com/office/officeart/2008/layout/VerticalCurvedList"/>
    <dgm:cxn modelId="{D096349B-B708-104E-93FF-B038864F7155}" type="presOf" srcId="{E7E9D07A-6C54-5649-BDFC-1F339EBA92B4}" destId="{0C1AE8DD-999C-9D45-B3D7-EC06F7A7B843}" srcOrd="0" destOrd="0" presId="urn:microsoft.com/office/officeart/2008/layout/VerticalCurvedList"/>
    <dgm:cxn modelId="{96EB329D-629F-DF4E-84CE-4B0EFA6BCCCF}" type="presOf" srcId="{7371580A-073A-604A-A048-CA8297D0F5D5}" destId="{0C1AE8DD-999C-9D45-B3D7-EC06F7A7B843}" srcOrd="0" destOrd="1" presId="urn:microsoft.com/office/officeart/2008/layout/VerticalCurvedList"/>
    <dgm:cxn modelId="{256BA0C9-E7D1-B643-9B28-9A5B12C21939}" type="presOf" srcId="{AAE62943-1CD7-BB4E-BF6E-2B7E7155E1C0}" destId="{DFB67BF9-D634-314A-BB51-9A19CFFD8CC2}" srcOrd="0" destOrd="0" presId="urn:microsoft.com/office/officeart/2008/layout/VerticalCurvedList"/>
    <dgm:cxn modelId="{73BD00D4-D4E5-B448-9264-EFA6009E0240}" type="presOf" srcId="{777944FB-D272-2747-9D76-AA4E9D080FF7}" destId="{54960FBC-77D5-0D44-AA99-97EC39AF02EB}" srcOrd="0" destOrd="0" presId="urn:microsoft.com/office/officeart/2008/layout/VerticalCurvedList"/>
    <dgm:cxn modelId="{589A42E6-DF6E-B246-A1F7-7939865CD9BF}" srcId="{36E58F75-1A75-7B4D-8681-0371650F0946}" destId="{777944FB-D272-2747-9D76-AA4E9D080FF7}" srcOrd="5" destOrd="0" parTransId="{23CF5AEE-9CBA-3440-B055-15C954A3106C}" sibTransId="{8A74FDB6-7403-0F40-8D5D-F7714D84240D}"/>
    <dgm:cxn modelId="{4F4D1609-1121-084C-A408-00E5A3FE471B}" type="presParOf" srcId="{ECFE4DC3-01DB-2341-984E-FA7CCBB59742}" destId="{CC6E155A-2199-7D49-8E28-4B77A3D70FA4}" srcOrd="0" destOrd="0" presId="urn:microsoft.com/office/officeart/2008/layout/VerticalCurvedList"/>
    <dgm:cxn modelId="{2668B26E-31CF-1644-8283-AF0D84BBC623}" type="presParOf" srcId="{CC6E155A-2199-7D49-8E28-4B77A3D70FA4}" destId="{640F5EC4-75A7-8243-857B-FECE73F785F2}" srcOrd="0" destOrd="0" presId="urn:microsoft.com/office/officeart/2008/layout/VerticalCurvedList"/>
    <dgm:cxn modelId="{95BDBC56-9A62-3749-8345-FF6AF5FF0964}" type="presParOf" srcId="{640F5EC4-75A7-8243-857B-FECE73F785F2}" destId="{C96A549C-C092-7747-A57F-E5C78F9DB97A}" srcOrd="0" destOrd="0" presId="urn:microsoft.com/office/officeart/2008/layout/VerticalCurvedList"/>
    <dgm:cxn modelId="{FEEB33F7-D00C-3543-BBD6-96B4BA25750D}" type="presParOf" srcId="{640F5EC4-75A7-8243-857B-FECE73F785F2}" destId="{93E0BCCC-B75C-B144-B613-71B40CAFA200}" srcOrd="1" destOrd="0" presId="urn:microsoft.com/office/officeart/2008/layout/VerticalCurvedList"/>
    <dgm:cxn modelId="{EB230C61-435A-8A41-A2B7-78835CE96684}" type="presParOf" srcId="{640F5EC4-75A7-8243-857B-FECE73F785F2}" destId="{0634D717-BF50-3D46-9095-D080CDA46E7A}" srcOrd="2" destOrd="0" presId="urn:microsoft.com/office/officeart/2008/layout/VerticalCurvedList"/>
    <dgm:cxn modelId="{E7B27A22-2E76-1847-B04C-DCD600D98F8F}" type="presParOf" srcId="{640F5EC4-75A7-8243-857B-FECE73F785F2}" destId="{771F7747-BD59-8846-B6AB-4C50D56FE36A}" srcOrd="3" destOrd="0" presId="urn:microsoft.com/office/officeart/2008/layout/VerticalCurvedList"/>
    <dgm:cxn modelId="{64F6B774-8B0E-4E4C-B9F4-7984E9A24CC0}" type="presParOf" srcId="{CC6E155A-2199-7D49-8E28-4B77A3D70FA4}" destId="{DFB67BF9-D634-314A-BB51-9A19CFFD8CC2}" srcOrd="1" destOrd="0" presId="urn:microsoft.com/office/officeart/2008/layout/VerticalCurvedList"/>
    <dgm:cxn modelId="{43029D4C-DC6F-2542-92E4-97B03E0BA50A}" type="presParOf" srcId="{CC6E155A-2199-7D49-8E28-4B77A3D70FA4}" destId="{5D20EC9E-8DCC-764F-885F-85B87C8DAF95}" srcOrd="2" destOrd="0" presId="urn:microsoft.com/office/officeart/2008/layout/VerticalCurvedList"/>
    <dgm:cxn modelId="{FC864104-12F8-D548-AAE0-AB48DD72B758}" type="presParOf" srcId="{5D20EC9E-8DCC-764F-885F-85B87C8DAF95}" destId="{98FFC08D-91BA-B044-A3EB-61E42890FA74}" srcOrd="0" destOrd="0" presId="urn:microsoft.com/office/officeart/2008/layout/VerticalCurvedList"/>
    <dgm:cxn modelId="{33880101-640C-2A4B-99B4-C36EBDF73149}" type="presParOf" srcId="{CC6E155A-2199-7D49-8E28-4B77A3D70FA4}" destId="{481B9AA4-BF5F-7D45-A5D0-329C080F84C6}" srcOrd="3" destOrd="0" presId="urn:microsoft.com/office/officeart/2008/layout/VerticalCurvedList"/>
    <dgm:cxn modelId="{C4FE0EE7-656D-7E45-A215-559673D46D84}" type="presParOf" srcId="{CC6E155A-2199-7D49-8E28-4B77A3D70FA4}" destId="{27AFA2E9-74C9-B141-A5C7-986E124AD705}" srcOrd="4" destOrd="0" presId="urn:microsoft.com/office/officeart/2008/layout/VerticalCurvedList"/>
    <dgm:cxn modelId="{63043E78-8BA4-0A48-82A4-3472CF269923}" type="presParOf" srcId="{27AFA2E9-74C9-B141-A5C7-986E124AD705}" destId="{4C7B4867-917D-2E47-9C79-47D752B2E848}" srcOrd="0" destOrd="0" presId="urn:microsoft.com/office/officeart/2008/layout/VerticalCurvedList"/>
    <dgm:cxn modelId="{32AA46C4-640D-4A47-A17C-E3E84705894C}" type="presParOf" srcId="{CC6E155A-2199-7D49-8E28-4B77A3D70FA4}" destId="{A3EF8185-5B34-0244-A515-22F7BE99C6BB}" srcOrd="5" destOrd="0" presId="urn:microsoft.com/office/officeart/2008/layout/VerticalCurvedList"/>
    <dgm:cxn modelId="{FA203855-1BB9-DD47-9029-7799DD52C5F3}" type="presParOf" srcId="{CC6E155A-2199-7D49-8E28-4B77A3D70FA4}" destId="{1E9772FD-6D87-CD45-AD2B-2D0353B6693E}" srcOrd="6" destOrd="0" presId="urn:microsoft.com/office/officeart/2008/layout/VerticalCurvedList"/>
    <dgm:cxn modelId="{04DEA87B-DB15-F240-A9F6-3C1C62C9F84B}" type="presParOf" srcId="{1E9772FD-6D87-CD45-AD2B-2D0353B6693E}" destId="{A728E715-56D8-3F4D-B37F-499FE6AD06CD}" srcOrd="0" destOrd="0" presId="urn:microsoft.com/office/officeart/2008/layout/VerticalCurvedList"/>
    <dgm:cxn modelId="{A4DB7F76-94AB-0E44-97C6-A5EB5C9DCBE0}" type="presParOf" srcId="{CC6E155A-2199-7D49-8E28-4B77A3D70FA4}" destId="{681A1B16-1527-6A48-AFDB-C354FC654BFA}" srcOrd="7" destOrd="0" presId="urn:microsoft.com/office/officeart/2008/layout/VerticalCurvedList"/>
    <dgm:cxn modelId="{CC9A0AA6-DBEE-FD4F-BFDE-13F0EA0692F6}" type="presParOf" srcId="{CC6E155A-2199-7D49-8E28-4B77A3D70FA4}" destId="{19C52C3D-D066-3648-8EEB-48D0E87AA722}" srcOrd="8" destOrd="0" presId="urn:microsoft.com/office/officeart/2008/layout/VerticalCurvedList"/>
    <dgm:cxn modelId="{4AFB7E47-BE2B-6542-A908-69E9C769E6F4}" type="presParOf" srcId="{19C52C3D-D066-3648-8EEB-48D0E87AA722}" destId="{2739C652-9D2F-844E-8CB4-CEF7234A5D29}" srcOrd="0" destOrd="0" presId="urn:microsoft.com/office/officeart/2008/layout/VerticalCurvedList"/>
    <dgm:cxn modelId="{E37F6A7C-48BC-D64E-A1E5-A2D47349D51A}" type="presParOf" srcId="{CC6E155A-2199-7D49-8E28-4B77A3D70FA4}" destId="{0C1AE8DD-999C-9D45-B3D7-EC06F7A7B843}" srcOrd="9" destOrd="0" presId="urn:microsoft.com/office/officeart/2008/layout/VerticalCurvedList"/>
    <dgm:cxn modelId="{DB8627B5-5A4F-8249-81B2-DE7038AEB1F8}" type="presParOf" srcId="{CC6E155A-2199-7D49-8E28-4B77A3D70FA4}" destId="{B9C65631-D607-4944-8C9D-06D355EF6FF6}" srcOrd="10" destOrd="0" presId="urn:microsoft.com/office/officeart/2008/layout/VerticalCurvedList"/>
    <dgm:cxn modelId="{149DF9C5-C8A4-B34F-9BBA-9C65D9C625E3}" type="presParOf" srcId="{B9C65631-D607-4944-8C9D-06D355EF6FF6}" destId="{74ECD0BD-0EA9-484E-A35A-4083777949FF}" srcOrd="0" destOrd="0" presId="urn:microsoft.com/office/officeart/2008/layout/VerticalCurvedList"/>
    <dgm:cxn modelId="{FDBE2097-4454-FB47-B7C5-F724FD06A6E4}" type="presParOf" srcId="{CC6E155A-2199-7D49-8E28-4B77A3D70FA4}" destId="{54960FBC-77D5-0D44-AA99-97EC39AF02EB}" srcOrd="11" destOrd="0" presId="urn:microsoft.com/office/officeart/2008/layout/VerticalCurvedList"/>
    <dgm:cxn modelId="{77F57D3E-A5ED-AF47-BD83-4AABC9892FA7}" type="presParOf" srcId="{CC6E155A-2199-7D49-8E28-4B77A3D70FA4}" destId="{9844260F-2368-C349-9DEB-E39BEF36C4BD}" srcOrd="12" destOrd="0" presId="urn:microsoft.com/office/officeart/2008/layout/VerticalCurvedList"/>
    <dgm:cxn modelId="{91DEB5A4-3279-884A-B418-453ED2B2D634}" type="presParOf" srcId="{9844260F-2368-C349-9DEB-E39BEF36C4BD}" destId="{29456254-E244-574A-8236-4A91F8082B32}" srcOrd="0" destOrd="0" presId="urn:microsoft.com/office/officeart/2008/layout/VerticalCurvedList"/>
    <dgm:cxn modelId="{AE7BF89D-618B-6243-B5C3-5F5CA02A3087}" type="presParOf" srcId="{CC6E155A-2199-7D49-8E28-4B77A3D70FA4}" destId="{EFA5CC70-0E69-1C47-9114-4302A63FEF73}" srcOrd="13" destOrd="0" presId="urn:microsoft.com/office/officeart/2008/layout/VerticalCurvedList"/>
    <dgm:cxn modelId="{D90D8D14-BF72-5C4A-A8F8-E2165FC26994}" type="presParOf" srcId="{CC6E155A-2199-7D49-8E28-4B77A3D70FA4}" destId="{CEAB4461-A619-864A-A891-51CB412BE5B7}" srcOrd="14" destOrd="0" presId="urn:microsoft.com/office/officeart/2008/layout/VerticalCurvedList"/>
    <dgm:cxn modelId="{0C78125C-70DB-6E43-8167-B8709DD6E782}" type="presParOf" srcId="{CEAB4461-A619-864A-A891-51CB412BE5B7}" destId="{127C90E0-A4F1-6542-9060-139E66A7AEA5}" srcOrd="0" destOrd="0" presId="urn:microsoft.com/office/officeart/2008/layout/VerticalCurved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0BCCC-B75C-B144-B613-71B40CAFA200}">
      <dsp:nvSpPr>
        <dsp:cNvPr id="0" name=""/>
        <dsp:cNvSpPr/>
      </dsp:nvSpPr>
      <dsp:spPr>
        <a:xfrm>
          <a:off x="-6330291" y="-1007791"/>
          <a:ext cx="7540580" cy="7540580"/>
        </a:xfrm>
        <a:prstGeom prst="blockArc">
          <a:avLst>
            <a:gd name="adj1" fmla="val 18900000"/>
            <a:gd name="adj2" fmla="val 2700000"/>
            <a:gd name="adj3" fmla="val 286"/>
          </a:avLst>
        </a:prstGeom>
        <a:noFill/>
        <a:ln w="25400" cap="flat" cmpd="sng" algn="ctr">
          <a:solidFill>
            <a:srgbClr val="7030A0"/>
          </a:solidFill>
          <a:prstDash val="solid"/>
        </a:ln>
        <a:effectLst/>
      </dsp:spPr>
      <dsp:style>
        <a:lnRef idx="2">
          <a:scrgbClr r="0" g="0" b="0"/>
        </a:lnRef>
        <a:fillRef idx="0">
          <a:scrgbClr r="0" g="0" b="0"/>
        </a:fillRef>
        <a:effectRef idx="0">
          <a:scrgbClr r="0" g="0" b="0"/>
        </a:effectRef>
        <a:fontRef idx="minor"/>
      </dsp:style>
    </dsp:sp>
    <dsp:sp modelId="{DFB67BF9-D634-314A-BB51-9A19CFFD8CC2}">
      <dsp:nvSpPr>
        <dsp:cNvPr id="0" name=""/>
        <dsp:cNvSpPr/>
      </dsp:nvSpPr>
      <dsp:spPr>
        <a:xfrm>
          <a:off x="393016" y="254690"/>
          <a:ext cx="4517846"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Background</a:t>
          </a:r>
          <a:endParaRPr lang="en-US" sz="1000" kern="1200" dirty="0"/>
        </a:p>
      </dsp:txBody>
      <dsp:txXfrm>
        <a:off x="393016" y="254690"/>
        <a:ext cx="4517846" cy="509156"/>
      </dsp:txXfrm>
    </dsp:sp>
    <dsp:sp modelId="{98FFC08D-91BA-B044-A3EB-61E42890FA74}">
      <dsp:nvSpPr>
        <dsp:cNvPr id="0" name=""/>
        <dsp:cNvSpPr/>
      </dsp:nvSpPr>
      <dsp:spPr>
        <a:xfrm>
          <a:off x="74793" y="191045"/>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481B9AA4-BF5F-7D45-A5D0-329C080F84C6}">
      <dsp:nvSpPr>
        <dsp:cNvPr id="0" name=""/>
        <dsp:cNvSpPr/>
      </dsp:nvSpPr>
      <dsp:spPr>
        <a:xfrm>
          <a:off x="854103" y="1018873"/>
          <a:ext cx="4056760"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Contribution</a:t>
          </a:r>
          <a:endParaRPr lang="en-US" sz="1400" kern="1200" dirty="0"/>
        </a:p>
      </dsp:txBody>
      <dsp:txXfrm>
        <a:off x="854103" y="1018873"/>
        <a:ext cx="4056760" cy="509156"/>
      </dsp:txXfrm>
    </dsp:sp>
    <dsp:sp modelId="{4C7B4867-917D-2E47-9C79-47D752B2E848}">
      <dsp:nvSpPr>
        <dsp:cNvPr id="0" name=""/>
        <dsp:cNvSpPr/>
      </dsp:nvSpPr>
      <dsp:spPr>
        <a:xfrm>
          <a:off x="535880" y="955228"/>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A3EF8185-5B34-0244-A515-22F7BE99C6BB}">
      <dsp:nvSpPr>
        <dsp:cNvPr id="0" name=""/>
        <dsp:cNvSpPr/>
      </dsp:nvSpPr>
      <dsp:spPr>
        <a:xfrm>
          <a:off x="1106776" y="1782496"/>
          <a:ext cx="3804086"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Related Work</a:t>
          </a:r>
        </a:p>
      </dsp:txBody>
      <dsp:txXfrm>
        <a:off x="1106776" y="1782496"/>
        <a:ext cx="3804086" cy="509156"/>
      </dsp:txXfrm>
    </dsp:sp>
    <dsp:sp modelId="{A728E715-56D8-3F4D-B37F-499FE6AD06CD}">
      <dsp:nvSpPr>
        <dsp:cNvPr id="0" name=""/>
        <dsp:cNvSpPr/>
      </dsp:nvSpPr>
      <dsp:spPr>
        <a:xfrm>
          <a:off x="788553" y="1718851"/>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681A1B16-1527-6A48-AFDB-C354FC654BFA}">
      <dsp:nvSpPr>
        <dsp:cNvPr id="0" name=""/>
        <dsp:cNvSpPr/>
      </dsp:nvSpPr>
      <dsp:spPr>
        <a:xfrm>
          <a:off x="1187453" y="2546679"/>
          <a:ext cx="3723410"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Design</a:t>
          </a:r>
          <a:endParaRPr lang="en-US" sz="1000" kern="1200" dirty="0"/>
        </a:p>
      </dsp:txBody>
      <dsp:txXfrm>
        <a:off x="1187453" y="2546679"/>
        <a:ext cx="3723410" cy="509156"/>
      </dsp:txXfrm>
    </dsp:sp>
    <dsp:sp modelId="{2739C652-9D2F-844E-8CB4-CEF7234A5D29}">
      <dsp:nvSpPr>
        <dsp:cNvPr id="0" name=""/>
        <dsp:cNvSpPr/>
      </dsp:nvSpPr>
      <dsp:spPr>
        <a:xfrm>
          <a:off x="869230" y="2483034"/>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0C1AE8DD-999C-9D45-B3D7-EC06F7A7B843}">
      <dsp:nvSpPr>
        <dsp:cNvPr id="0" name=""/>
        <dsp:cNvSpPr/>
      </dsp:nvSpPr>
      <dsp:spPr>
        <a:xfrm>
          <a:off x="1106776" y="3266397"/>
          <a:ext cx="3804086" cy="598085"/>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t" anchorCtr="0">
          <a:noAutofit/>
        </a:bodyPr>
        <a:lstStyle/>
        <a:p>
          <a:pPr marL="0" lvl="0" indent="0" algn="l" defTabSz="711200">
            <a:lnSpc>
              <a:spcPct val="90000"/>
            </a:lnSpc>
            <a:spcBef>
              <a:spcPct val="0"/>
            </a:spcBef>
            <a:spcAft>
              <a:spcPct val="35000"/>
            </a:spcAft>
            <a:buNone/>
          </a:pPr>
          <a:r>
            <a:rPr lang="en-US" sz="1600" kern="1200" dirty="0"/>
            <a:t>Software Architecture</a:t>
          </a:r>
        </a:p>
        <a:p>
          <a:pPr marL="57150" lvl="1" indent="-57150" algn="l" defTabSz="466725">
            <a:lnSpc>
              <a:spcPct val="90000"/>
            </a:lnSpc>
            <a:spcBef>
              <a:spcPct val="0"/>
            </a:spcBef>
            <a:spcAft>
              <a:spcPct val="15000"/>
            </a:spcAft>
            <a:buChar char="•"/>
          </a:pPr>
          <a:endParaRPr lang="en-US" sz="1050" kern="1200" dirty="0"/>
        </a:p>
      </dsp:txBody>
      <dsp:txXfrm>
        <a:off x="1106776" y="3266397"/>
        <a:ext cx="3804086" cy="598085"/>
      </dsp:txXfrm>
    </dsp:sp>
    <dsp:sp modelId="{74ECD0BD-0EA9-484E-A35A-4083777949FF}">
      <dsp:nvSpPr>
        <dsp:cNvPr id="0" name=""/>
        <dsp:cNvSpPr/>
      </dsp:nvSpPr>
      <dsp:spPr>
        <a:xfrm>
          <a:off x="788553" y="3247217"/>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54960FBC-77D5-0D44-AA99-97EC39AF02EB}">
      <dsp:nvSpPr>
        <dsp:cNvPr id="0" name=""/>
        <dsp:cNvSpPr/>
      </dsp:nvSpPr>
      <dsp:spPr>
        <a:xfrm>
          <a:off x="854103" y="4074485"/>
          <a:ext cx="4056760"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Microbenchmarks</a:t>
          </a:r>
        </a:p>
      </dsp:txBody>
      <dsp:txXfrm>
        <a:off x="854103" y="4074485"/>
        <a:ext cx="4056760" cy="509156"/>
      </dsp:txXfrm>
    </dsp:sp>
    <dsp:sp modelId="{29456254-E244-574A-8236-4A91F8082B32}">
      <dsp:nvSpPr>
        <dsp:cNvPr id="0" name=""/>
        <dsp:cNvSpPr/>
      </dsp:nvSpPr>
      <dsp:spPr>
        <a:xfrm>
          <a:off x="535880" y="4010840"/>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 modelId="{EFA5CC70-0E69-1C47-9114-4302A63FEF73}">
      <dsp:nvSpPr>
        <dsp:cNvPr id="0" name=""/>
        <dsp:cNvSpPr/>
      </dsp:nvSpPr>
      <dsp:spPr>
        <a:xfrm>
          <a:off x="393016" y="4838668"/>
          <a:ext cx="4517846" cy="509156"/>
        </a:xfrm>
        <a:prstGeom prst="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414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Conclusions &amp; Future Work</a:t>
          </a:r>
        </a:p>
      </dsp:txBody>
      <dsp:txXfrm>
        <a:off x="393016" y="4838668"/>
        <a:ext cx="4517846" cy="509156"/>
      </dsp:txXfrm>
    </dsp:sp>
    <dsp:sp modelId="{127C90E0-A4F1-6542-9060-139E66A7AEA5}">
      <dsp:nvSpPr>
        <dsp:cNvPr id="0" name=""/>
        <dsp:cNvSpPr/>
      </dsp:nvSpPr>
      <dsp:spPr>
        <a:xfrm>
          <a:off x="74793" y="4775023"/>
          <a:ext cx="636445" cy="636445"/>
        </a:xfrm>
        <a:prstGeom prst="ellipse">
          <a:avLst/>
        </a:prstGeom>
        <a:solidFill>
          <a:schemeClr val="lt1">
            <a:hueOff val="0"/>
            <a:satOff val="0"/>
            <a:lumOff val="0"/>
            <a:alphaOff val="0"/>
          </a:schemeClr>
        </a:solidFill>
        <a:ln w="25400" cap="flat" cmpd="sng" algn="ctr">
          <a:solidFill>
            <a:srgbClr val="DBD215"/>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15324-89CF-4841-9B97-3A412BAED8F0}" type="datetimeFigureOut">
              <a:rPr lang="en-US" smtClean="0"/>
              <a:t>6/9/21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D018C-DA4B-493F-923E-1749C5AF428A}" type="slidenum">
              <a:rPr lang="en-US" smtClean="0"/>
              <a:t>‹#›</a:t>
            </a:fld>
            <a:endParaRPr lang="en-US"/>
          </a:p>
        </p:txBody>
      </p:sp>
    </p:spTree>
    <p:extLst>
      <p:ext uri="{BB962C8B-B14F-4D97-AF65-F5344CB8AC3E}">
        <p14:creationId xmlns:p14="http://schemas.microsoft.com/office/powerpoint/2010/main" val="3885930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a:t>
            </a:fld>
            <a:endParaRPr lang="en-US"/>
          </a:p>
        </p:txBody>
      </p:sp>
    </p:spTree>
    <p:extLst>
      <p:ext uri="{BB962C8B-B14F-4D97-AF65-F5344CB8AC3E}">
        <p14:creationId xmlns:p14="http://schemas.microsoft.com/office/powerpoint/2010/main" val="1527643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earlier, the OpenMP specification has grown tremendously since it was first released, however, the core of OpenMP has pretty much been around since the beginning. </a:t>
            </a:r>
          </a:p>
          <a:p>
            <a:r>
              <a:rPr lang="en-US" sz="1200" kern="1200" dirty="0">
                <a:solidFill>
                  <a:schemeClr val="tx1"/>
                </a:solidFill>
                <a:effectLst/>
                <a:latin typeface="+mn-lt"/>
                <a:ea typeface="+mn-ea"/>
                <a:cs typeface="+mn-cs"/>
              </a:rPr>
              <a:t>- And what I mean when I say core, I'm talking about the parts of OpenMP that make up most of OpenMP programs and are sufficient to write almost any parallel algorithm. </a:t>
            </a:r>
          </a:p>
          <a:p>
            <a:r>
              <a:rPr lang="en-US" sz="1200" kern="1200" dirty="0">
                <a:solidFill>
                  <a:schemeClr val="tx1"/>
                </a:solidFill>
                <a:effectLst/>
                <a:latin typeface="+mn-lt"/>
                <a:ea typeface="+mn-ea"/>
                <a:cs typeface="+mn-cs"/>
              </a:rPr>
              <a:t>- This slide shows the core that we have implemented. </a:t>
            </a:r>
          </a:p>
          <a:p>
            <a:r>
              <a:rPr lang="en-US" sz="1200" kern="1200" dirty="0">
                <a:solidFill>
                  <a:schemeClr val="tx1"/>
                </a:solidFill>
                <a:effectLst/>
                <a:latin typeface="+mn-lt"/>
                <a:ea typeface="+mn-ea"/>
                <a:cs typeface="+mn-cs"/>
              </a:rPr>
              <a:t>- I should mention that the one thing we are missing with this core is the ability for task parallelism, which would be done with the sections and section directives. </a:t>
            </a:r>
          </a:p>
          <a:p>
            <a:r>
              <a:rPr lang="en-US" sz="1200" kern="1200" dirty="0">
                <a:solidFill>
                  <a:schemeClr val="tx1"/>
                </a:solidFill>
                <a:effectLst/>
                <a:latin typeface="+mn-lt"/>
                <a:ea typeface="+mn-ea"/>
                <a:cs typeface="+mn-cs"/>
              </a:rPr>
              <a:t>- We didn’t consider them critical for our initial teaching purposes so that’s why it isn’t included yet, but we do plan to add that at some point later</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10</a:t>
            </a:fld>
            <a:endParaRPr lang="en-US"/>
          </a:p>
        </p:txBody>
      </p:sp>
    </p:spTree>
    <p:extLst>
      <p:ext uri="{BB962C8B-B14F-4D97-AF65-F5344CB8AC3E}">
        <p14:creationId xmlns:p14="http://schemas.microsoft.com/office/powerpoint/2010/main" val="530238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have been several projects in the past that implemented OpenMP in Java. </a:t>
            </a:r>
          </a:p>
          <a:p>
            <a:r>
              <a:rPr lang="en-US" sz="1200" kern="1200" dirty="0">
                <a:solidFill>
                  <a:schemeClr val="tx1"/>
                </a:solidFill>
                <a:effectLst/>
                <a:latin typeface="+mn-lt"/>
                <a:ea typeface="+mn-ea"/>
                <a:cs typeface="+mn-cs"/>
              </a:rPr>
              <a:t>- Each of these had problems with usability and sometimes correct function, and we learned a lot from using them and exploring their source code. </a:t>
            </a:r>
          </a:p>
          <a:p>
            <a:r>
              <a:rPr lang="en-US" sz="1200" kern="1200" dirty="0">
                <a:solidFill>
                  <a:schemeClr val="tx1"/>
                </a:solidFill>
                <a:effectLst/>
                <a:latin typeface="+mn-lt"/>
                <a:ea typeface="+mn-ea"/>
                <a:cs typeface="+mn-cs"/>
              </a:rPr>
              <a:t>- The problems we had with them helped form a basis for our usability goals in order to have a software product that is easy to use for early CS students and professors so that it can be a practical teaching tool. </a:t>
            </a:r>
          </a:p>
          <a:p>
            <a:r>
              <a:rPr lang="en-US" sz="1200" kern="1200" dirty="0">
                <a:solidFill>
                  <a:schemeClr val="tx1"/>
                </a:solidFill>
                <a:effectLst/>
                <a:latin typeface="+mn-lt"/>
                <a:ea typeface="+mn-ea"/>
                <a:cs typeface="+mn-cs"/>
              </a:rPr>
              <a:t>- So that is why I have included them here and I’ll just cover them briefly.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JOMP</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Jomp</a:t>
            </a:r>
            <a:r>
              <a:rPr lang="en-US" sz="1200" kern="1200" dirty="0">
                <a:solidFill>
                  <a:schemeClr val="tx1"/>
                </a:solidFill>
                <a:effectLst/>
                <a:latin typeface="+mn-lt"/>
                <a:ea typeface="+mn-ea"/>
                <a:cs typeface="+mn-cs"/>
              </a:rPr>
              <a:t> was the first project in 2000. It required the user to write their code in a .</a:t>
            </a:r>
            <a:r>
              <a:rPr lang="en-US" sz="1200" kern="1200" dirty="0" err="1">
                <a:solidFill>
                  <a:schemeClr val="tx1"/>
                </a:solidFill>
                <a:effectLst/>
                <a:latin typeface="+mn-lt"/>
                <a:ea typeface="+mn-ea"/>
                <a:cs typeface="+mn-cs"/>
              </a:rPr>
              <a:t>jomp</a:t>
            </a:r>
            <a:r>
              <a:rPr lang="en-US" sz="1200" kern="1200" dirty="0">
                <a:solidFill>
                  <a:schemeClr val="tx1"/>
                </a:solidFill>
                <a:effectLst/>
                <a:latin typeface="+mn-lt"/>
                <a:ea typeface="+mn-ea"/>
                <a:cs typeface="+mn-cs"/>
              </a:rPr>
              <a:t> file, which was standard java code with the OpenMP directives as single line comments. </a:t>
            </a:r>
          </a:p>
          <a:p>
            <a:r>
              <a:rPr lang="en-US" sz="1200" kern="1200" dirty="0">
                <a:solidFill>
                  <a:schemeClr val="tx1"/>
                </a:solidFill>
                <a:effectLst/>
                <a:latin typeface="+mn-lt"/>
                <a:ea typeface="+mn-ea"/>
                <a:cs typeface="+mn-cs"/>
              </a:rPr>
              <a:t>- Then they would run it through the </a:t>
            </a:r>
            <a:r>
              <a:rPr lang="en-US" sz="1200" kern="1200" dirty="0" err="1">
                <a:solidFill>
                  <a:schemeClr val="tx1"/>
                </a:solidFill>
                <a:effectLst/>
                <a:latin typeface="+mn-lt"/>
                <a:ea typeface="+mn-ea"/>
                <a:cs typeface="+mn-cs"/>
              </a:rPr>
              <a:t>jomp</a:t>
            </a:r>
            <a:r>
              <a:rPr lang="en-US" sz="1200" kern="1200" dirty="0">
                <a:solidFill>
                  <a:schemeClr val="tx1"/>
                </a:solidFill>
                <a:effectLst/>
                <a:latin typeface="+mn-lt"/>
                <a:ea typeface="+mn-ea"/>
                <a:cs typeface="+mn-cs"/>
              </a:rPr>
              <a:t> preprocessor to generate the java files which could be compiled and run like a normal java program.</a:t>
            </a:r>
          </a:p>
          <a:p>
            <a:r>
              <a:rPr lang="en-US" sz="1200" kern="1200" dirty="0">
                <a:solidFill>
                  <a:schemeClr val="tx1"/>
                </a:solidFill>
                <a:effectLst/>
                <a:latin typeface="+mn-lt"/>
                <a:ea typeface="+mn-ea"/>
                <a:cs typeface="+mn-cs"/>
              </a:rPr>
              <a:t>- So there were a lot of steps involved to using it. </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PYJAMA</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Pyjama</a:t>
            </a:r>
            <a:r>
              <a:rPr lang="en-US" sz="1200" kern="1200" dirty="0">
                <a:solidFill>
                  <a:schemeClr val="tx1"/>
                </a:solidFill>
                <a:effectLst/>
                <a:latin typeface="+mn-lt"/>
                <a:ea typeface="+mn-ea"/>
                <a:cs typeface="+mn-cs"/>
              </a:rPr>
              <a:t> made the process simpler by combining the preprocessor with the compiler, so you could write your code in .java files and then run one tool to generate the class files.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Pyjama</a:t>
            </a:r>
            <a:r>
              <a:rPr lang="en-US" sz="1200" kern="1200" dirty="0">
                <a:solidFill>
                  <a:schemeClr val="tx1"/>
                </a:solidFill>
                <a:effectLst/>
                <a:latin typeface="+mn-lt"/>
                <a:ea typeface="+mn-ea"/>
                <a:cs typeface="+mn-cs"/>
              </a:rPr>
              <a:t> seems to be the most complete and usable of the three which is why it is currently used in the java portion of the </a:t>
            </a:r>
            <a:r>
              <a:rPr lang="en-US" sz="1200" kern="1200" dirty="0" err="1">
                <a:solidFill>
                  <a:schemeClr val="tx1"/>
                </a:solidFill>
                <a:effectLst/>
                <a:latin typeface="+mn-lt"/>
                <a:ea typeface="+mn-ea"/>
                <a:cs typeface="+mn-cs"/>
              </a:rPr>
              <a:t>iPDC</a:t>
            </a:r>
            <a:r>
              <a:rPr lang="en-US" sz="1200" kern="1200" dirty="0">
                <a:solidFill>
                  <a:schemeClr val="tx1"/>
                </a:solidFill>
                <a:effectLst/>
                <a:latin typeface="+mn-lt"/>
                <a:ea typeface="+mn-ea"/>
                <a:cs typeface="+mn-cs"/>
              </a:rPr>
              <a:t> workshops.</a:t>
            </a: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OMP4J</a:t>
            </a:r>
          </a:p>
          <a:p>
            <a:r>
              <a:rPr lang="en-US" sz="1200" kern="1200" dirty="0">
                <a:solidFill>
                  <a:schemeClr val="tx1"/>
                </a:solidFill>
                <a:effectLst/>
                <a:latin typeface="+mn-lt"/>
                <a:ea typeface="+mn-ea"/>
                <a:cs typeface="+mn-cs"/>
              </a:rPr>
              <a:t>- Finally, Omp4j was the latest project and was quite similar to </a:t>
            </a:r>
            <a:r>
              <a:rPr lang="en-US" sz="1200" kern="1200" dirty="0" err="1">
                <a:solidFill>
                  <a:schemeClr val="tx1"/>
                </a:solidFill>
                <a:effectLst/>
                <a:latin typeface="+mn-lt"/>
                <a:ea typeface="+mn-ea"/>
                <a:cs typeface="+mn-cs"/>
              </a:rPr>
              <a:t>pyjama</a:t>
            </a:r>
            <a:r>
              <a:rPr lang="en-US" sz="1200" kern="1200" dirty="0">
                <a:solidFill>
                  <a:schemeClr val="tx1"/>
                </a:solidFill>
                <a:effectLst/>
                <a:latin typeface="+mn-lt"/>
                <a:ea typeface="+mn-ea"/>
                <a:cs typeface="+mn-cs"/>
              </a:rPr>
              <a:t> except for the fact that they didn’t implement a runtime library. Instead, they had some preprocessor-level macros that seemed to break in many circumstances and didn’t work reliably</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11</a:t>
            </a:fld>
            <a:endParaRPr lang="en-US"/>
          </a:p>
        </p:txBody>
      </p:sp>
    </p:spTree>
    <p:extLst>
      <p:ext uri="{BB962C8B-B14F-4D97-AF65-F5344CB8AC3E}">
        <p14:creationId xmlns:p14="http://schemas.microsoft.com/office/powerpoint/2010/main" val="9263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like I said we learned quite a bit from the Java versions and even though Python is a different language, we draw a lot of our design goals from our experience with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First, we want our software to be easy to download, install, and get started using. </a:t>
            </a:r>
          </a:p>
          <a:p>
            <a:r>
              <a:rPr lang="en-US" sz="1200" kern="1200" dirty="0">
                <a:solidFill>
                  <a:schemeClr val="tx1"/>
                </a:solidFill>
                <a:effectLst/>
                <a:latin typeface="+mn-lt"/>
                <a:ea typeface="+mn-ea"/>
                <a:cs typeface="+mn-cs"/>
              </a:rPr>
              <a:t>- This is important since for one, we expect many of our users to be early CS students and if the software is hard to use or complicated to install correctly, then they will have a lot of problems and then professors have to spend their time helping them get it corrected. </a:t>
            </a:r>
          </a:p>
          <a:p>
            <a:r>
              <a:rPr lang="en-US" sz="1200" kern="1200" dirty="0">
                <a:solidFill>
                  <a:schemeClr val="tx1"/>
                </a:solidFill>
                <a:effectLst/>
                <a:latin typeface="+mn-lt"/>
                <a:ea typeface="+mn-ea"/>
                <a:cs typeface="+mn-cs"/>
              </a:rPr>
              <a:t>- Also, professors tend to be busy people and many of them may not have the time to troubleshoot and figure out how to use the software if it isn’t straightforward.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We also want to provide helpful error messages. </a:t>
            </a:r>
          </a:p>
          <a:p>
            <a:r>
              <a:rPr lang="en-US" sz="1200" kern="1200" dirty="0">
                <a:solidFill>
                  <a:schemeClr val="tx1"/>
                </a:solidFill>
                <a:effectLst/>
                <a:latin typeface="+mn-lt"/>
                <a:ea typeface="+mn-ea"/>
                <a:cs typeface="+mn-cs"/>
              </a:rPr>
              <a:t>- One of our main frustrations with the Java versions was that errors that got through the preprocessor would show up as java compiler errors from the transformed code </a:t>
            </a:r>
            <a:r>
              <a:rPr lang="en-US" sz="1200" u="sng" kern="1200" dirty="0">
                <a:solidFill>
                  <a:schemeClr val="tx1"/>
                </a:solidFill>
                <a:effectLst/>
                <a:latin typeface="+mn-lt"/>
                <a:ea typeface="+mn-ea"/>
                <a:cs typeface="+mn-cs"/>
              </a:rPr>
              <a:t>(not the original)</a:t>
            </a:r>
            <a:r>
              <a:rPr lang="en-US" sz="1200" kern="1200" dirty="0">
                <a:solidFill>
                  <a:schemeClr val="tx1"/>
                </a:solidFill>
                <a:effectLst/>
                <a:latin typeface="+mn-lt"/>
                <a:ea typeface="+mn-ea"/>
                <a:cs typeface="+mn-cs"/>
              </a:rPr>
              <a:t> and so had nothing to do with the user’s code which makes debugging really difficult. </a:t>
            </a:r>
          </a:p>
          <a:p>
            <a:r>
              <a:rPr lang="en-US" sz="1200" kern="1200" dirty="0">
                <a:solidFill>
                  <a:schemeClr val="tx1"/>
                </a:solidFill>
                <a:effectLst/>
                <a:latin typeface="+mn-lt"/>
                <a:ea typeface="+mn-ea"/>
                <a:cs typeface="+mn-cs"/>
              </a:rPr>
              <a:t>- Also, since one java file would generate multiple class files, the error you get isn’t even from the same file which makes it even more difficult. </a:t>
            </a:r>
          </a:p>
          <a:p>
            <a:r>
              <a:rPr lang="en-US" sz="1200" kern="1200" dirty="0">
                <a:solidFill>
                  <a:schemeClr val="tx1"/>
                </a:solidFill>
                <a:effectLst/>
                <a:latin typeface="+mn-lt"/>
                <a:ea typeface="+mn-ea"/>
                <a:cs typeface="+mn-cs"/>
              </a:rPr>
              <a:t>- Another of our goals, is to be able to use our tool effectively and easily with IDEs. Which isn't something we've really been able to test just yet, but we plan to in the future.</a:t>
            </a:r>
          </a:p>
          <a:p>
            <a:r>
              <a:rPr lang="en-US" sz="1200" kern="1200" dirty="0">
                <a:solidFill>
                  <a:schemeClr val="tx1"/>
                </a:solidFill>
                <a:effectLst/>
                <a:latin typeface="+mn-lt"/>
                <a:ea typeface="+mn-ea"/>
                <a:cs typeface="+mn-cs"/>
              </a:rPr>
              <a:t>- Lastly, we want to maintain as much familiarity with original OpenMP as possible in terms of syntax and style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12</a:t>
            </a:fld>
            <a:endParaRPr lang="en-US"/>
          </a:p>
        </p:txBody>
      </p:sp>
    </p:spTree>
    <p:extLst>
      <p:ext uri="{BB962C8B-B14F-4D97-AF65-F5344CB8AC3E}">
        <p14:creationId xmlns:p14="http://schemas.microsoft.com/office/powerpoint/2010/main" val="3592428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you might imagine, we faced some problems making OpenMP work in Python. </a:t>
            </a:r>
          </a:p>
          <a:p>
            <a:r>
              <a:rPr lang="en-US" sz="1200" kern="1200" dirty="0">
                <a:solidFill>
                  <a:schemeClr val="tx1"/>
                </a:solidFill>
                <a:effectLst/>
                <a:latin typeface="+mn-lt"/>
                <a:ea typeface="+mn-ea"/>
                <a:cs typeface="+mn-cs"/>
              </a:rPr>
              <a:t>- Python is very different from C in terms of syntax and programming paradigm. </a:t>
            </a:r>
          </a:p>
          <a:p>
            <a:r>
              <a:rPr lang="en-US" sz="1200" kern="1200" dirty="0">
                <a:solidFill>
                  <a:schemeClr val="tx1"/>
                </a:solidFill>
                <a:effectLst/>
                <a:latin typeface="+mn-lt"/>
                <a:ea typeface="+mn-ea"/>
                <a:cs typeface="+mn-cs"/>
              </a:rPr>
              <a:t>- It’s interpreted instead of compiled. </a:t>
            </a:r>
          </a:p>
          <a:p>
            <a:r>
              <a:rPr lang="en-US" sz="1200" kern="1200" dirty="0">
                <a:solidFill>
                  <a:schemeClr val="tx1"/>
                </a:solidFill>
                <a:effectLst/>
                <a:latin typeface="+mn-lt"/>
                <a:ea typeface="+mn-ea"/>
                <a:cs typeface="+mn-cs"/>
              </a:rPr>
              <a:t>- Also, whitespace and indentation matter in Python and there are no primitive types, everything is an object. </a:t>
            </a:r>
          </a:p>
          <a:p>
            <a:r>
              <a:rPr lang="en-US" sz="1200" kern="1200" dirty="0">
                <a:solidFill>
                  <a:schemeClr val="tx1"/>
                </a:solidFill>
                <a:effectLst/>
                <a:latin typeface="+mn-lt"/>
                <a:ea typeface="+mn-ea"/>
                <a:cs typeface="+mn-cs"/>
              </a:rPr>
              <a:t>So, there were three primary obstacles I want to talk about that we had to deal with early on in the project</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13</a:t>
            </a:fld>
            <a:endParaRPr lang="en-US"/>
          </a:p>
        </p:txBody>
      </p:sp>
    </p:spTree>
    <p:extLst>
      <p:ext uri="{BB962C8B-B14F-4D97-AF65-F5344CB8AC3E}">
        <p14:creationId xmlns:p14="http://schemas.microsoft.com/office/powerpoint/2010/main" val="4122288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was the global interpreter lock that I referenced earlier. </a:t>
            </a:r>
          </a:p>
          <a:p>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CPython</a:t>
            </a:r>
            <a:r>
              <a:rPr lang="en-US" sz="1200" kern="1200" dirty="0">
                <a:solidFill>
                  <a:schemeClr val="tx1"/>
                </a:solidFill>
                <a:effectLst/>
                <a:latin typeface="+mn-lt"/>
                <a:ea typeface="+mn-ea"/>
                <a:cs typeface="+mn-cs"/>
              </a:rPr>
              <a:t>, which is the most common interpreter used today, anytime a thread accesses any shared resource, the interpreter is locked for all other threads. </a:t>
            </a:r>
          </a:p>
          <a:p>
            <a:r>
              <a:rPr lang="en-US" sz="1200" kern="1200" dirty="0">
                <a:solidFill>
                  <a:schemeClr val="tx1"/>
                </a:solidFill>
                <a:effectLst/>
                <a:latin typeface="+mn-lt"/>
                <a:ea typeface="+mn-ea"/>
                <a:cs typeface="+mn-cs"/>
              </a:rPr>
              <a:t>- This helps prevent things like race conditions, but it also effectively serializes multithreaded code. </a:t>
            </a:r>
          </a:p>
          <a:p>
            <a:r>
              <a:rPr lang="en-US" sz="1200" kern="1200" dirty="0">
                <a:solidFill>
                  <a:schemeClr val="tx1"/>
                </a:solidFill>
                <a:effectLst/>
                <a:latin typeface="+mn-lt"/>
                <a:ea typeface="+mn-ea"/>
                <a:cs typeface="+mn-cs"/>
              </a:rPr>
              <a:t>- To solve this problem, we use the </a:t>
            </a:r>
            <a:r>
              <a:rPr lang="en-US" sz="1200" kern="1200" dirty="0" err="1">
                <a:solidFill>
                  <a:schemeClr val="tx1"/>
                </a:solidFill>
                <a:effectLst/>
                <a:latin typeface="+mn-lt"/>
                <a:ea typeface="+mn-ea"/>
                <a:cs typeface="+mn-cs"/>
              </a:rPr>
              <a:t>jython</a:t>
            </a:r>
            <a:r>
              <a:rPr lang="en-US" sz="1200" kern="1200" dirty="0">
                <a:solidFill>
                  <a:schemeClr val="tx1"/>
                </a:solidFill>
                <a:effectLst/>
                <a:latin typeface="+mn-lt"/>
                <a:ea typeface="+mn-ea"/>
                <a:cs typeface="+mn-cs"/>
              </a:rPr>
              <a:t> interpreter. </a:t>
            </a:r>
          </a:p>
          <a:p>
            <a:r>
              <a:rPr lang="en-US" sz="1200" kern="1200" dirty="0">
                <a:solidFill>
                  <a:schemeClr val="tx1"/>
                </a:solidFill>
                <a:effectLst/>
                <a:latin typeface="+mn-lt"/>
                <a:ea typeface="+mn-ea"/>
                <a:cs typeface="+mn-cs"/>
              </a:rPr>
              <a:t>- Jython is a java-based python interpreter that was implemented without a global interpreter lock and uses java threads under the hood</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14</a:t>
            </a:fld>
            <a:endParaRPr lang="en-US"/>
          </a:p>
        </p:txBody>
      </p:sp>
    </p:spTree>
    <p:extLst>
      <p:ext uri="{BB962C8B-B14F-4D97-AF65-F5344CB8AC3E}">
        <p14:creationId xmlns:p14="http://schemas.microsoft.com/office/powerpoint/2010/main" val="2836975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problem we faced has to do with data structures. </a:t>
            </a:r>
          </a:p>
          <a:p>
            <a:r>
              <a:rPr lang="en-US" sz="1200" kern="1200" dirty="0">
                <a:solidFill>
                  <a:schemeClr val="tx1"/>
                </a:solidFill>
                <a:effectLst/>
                <a:latin typeface="+mn-lt"/>
                <a:ea typeface="+mn-ea"/>
                <a:cs typeface="+mn-cs"/>
              </a:rPr>
              <a:t>- In C, we use arrays a lot with OpenMP. </a:t>
            </a:r>
          </a:p>
          <a:p>
            <a:r>
              <a:rPr lang="en-US" sz="1200" kern="1200" dirty="0">
                <a:solidFill>
                  <a:schemeClr val="tx1"/>
                </a:solidFill>
                <a:effectLst/>
                <a:latin typeface="+mn-lt"/>
                <a:ea typeface="+mn-ea"/>
                <a:cs typeface="+mn-cs"/>
              </a:rPr>
              <a:t>- But in python, there is no primitive array type, instead we have list objects. </a:t>
            </a:r>
          </a:p>
          <a:p>
            <a:r>
              <a:rPr lang="en-US" sz="1200" kern="1200" dirty="0">
                <a:solidFill>
                  <a:schemeClr val="tx1"/>
                </a:solidFill>
                <a:effectLst/>
                <a:latin typeface="+mn-lt"/>
                <a:ea typeface="+mn-ea"/>
                <a:cs typeface="+mn-cs"/>
              </a:rPr>
              <a:t>- And the problem with lists is that even in </a:t>
            </a:r>
            <a:r>
              <a:rPr lang="en-US" sz="1200" kern="1200" dirty="0" err="1">
                <a:solidFill>
                  <a:schemeClr val="tx1"/>
                </a:solidFill>
                <a:effectLst/>
                <a:latin typeface="+mn-lt"/>
                <a:ea typeface="+mn-ea"/>
                <a:cs typeface="+mn-cs"/>
              </a:rPr>
              <a:t>jython</a:t>
            </a:r>
            <a:r>
              <a:rPr lang="en-US" sz="1200" kern="1200" dirty="0">
                <a:solidFill>
                  <a:schemeClr val="tx1"/>
                </a:solidFill>
                <a:effectLst/>
                <a:latin typeface="+mn-lt"/>
                <a:ea typeface="+mn-ea"/>
                <a:cs typeface="+mn-cs"/>
              </a:rPr>
              <a:t>, they are automatically locked for both reading and writing, even if you’re reading from or writing to different index locations in the list. </a:t>
            </a:r>
          </a:p>
          <a:p>
            <a:r>
              <a:rPr lang="en-US" sz="1200" kern="1200" dirty="0">
                <a:solidFill>
                  <a:schemeClr val="tx1"/>
                </a:solidFill>
                <a:effectLst/>
                <a:latin typeface="+mn-lt"/>
                <a:ea typeface="+mn-ea"/>
                <a:cs typeface="+mn-cs"/>
              </a:rPr>
              <a:t>- We found a partial solution to this problem. </a:t>
            </a:r>
          </a:p>
          <a:p>
            <a:r>
              <a:rPr lang="en-US" sz="1200" kern="1200" dirty="0">
                <a:solidFill>
                  <a:schemeClr val="tx1"/>
                </a:solidFill>
                <a:effectLst/>
                <a:latin typeface="+mn-lt"/>
                <a:ea typeface="+mn-ea"/>
                <a:cs typeface="+mn-cs"/>
              </a:rPr>
              <a:t>- Jython includes a module called </a:t>
            </a:r>
            <a:r>
              <a:rPr lang="en-US" sz="1200" kern="1200" dirty="0" err="1">
                <a:solidFill>
                  <a:schemeClr val="tx1"/>
                </a:solidFill>
                <a:effectLst/>
                <a:latin typeface="+mn-lt"/>
                <a:ea typeface="+mn-ea"/>
                <a:cs typeface="+mn-cs"/>
              </a:rPr>
              <a:t>jarray</a:t>
            </a:r>
            <a:r>
              <a:rPr lang="en-US" sz="1200" kern="1200" dirty="0">
                <a:solidFill>
                  <a:schemeClr val="tx1"/>
                </a:solidFill>
                <a:effectLst/>
                <a:latin typeface="+mn-lt"/>
                <a:ea typeface="+mn-ea"/>
                <a:cs typeface="+mn-cs"/>
              </a:rPr>
              <a:t> that has two functions, array and zeros. </a:t>
            </a:r>
          </a:p>
          <a:p>
            <a:r>
              <a:rPr lang="en-US" sz="1200" kern="1200" dirty="0">
                <a:solidFill>
                  <a:schemeClr val="tx1"/>
                </a:solidFill>
                <a:effectLst/>
                <a:latin typeface="+mn-lt"/>
                <a:ea typeface="+mn-ea"/>
                <a:cs typeface="+mn-cs"/>
              </a:rPr>
              <a:t>- These return a Python object that wraps an underlying Java array and has almost identical member functions and usage to lists. </a:t>
            </a:r>
          </a:p>
          <a:p>
            <a:r>
              <a:rPr lang="en-US" sz="1200" kern="1200" dirty="0">
                <a:solidFill>
                  <a:schemeClr val="tx1"/>
                </a:solidFill>
                <a:effectLst/>
                <a:latin typeface="+mn-lt"/>
                <a:ea typeface="+mn-ea"/>
                <a:cs typeface="+mn-cs"/>
              </a:rPr>
              <a:t>- Using these we can at least get parallel reading from the array, but writing is still serialized unfortunately. </a:t>
            </a:r>
          </a:p>
          <a:p>
            <a:r>
              <a:rPr lang="en-US" sz="1200" kern="1200" dirty="0">
                <a:solidFill>
                  <a:schemeClr val="tx1"/>
                </a:solidFill>
                <a:effectLst/>
                <a:latin typeface="+mn-lt"/>
                <a:ea typeface="+mn-ea"/>
                <a:cs typeface="+mn-cs"/>
              </a:rPr>
              <a:t>- The two code examples on this slide do the exact same thing and show the difference in how you create a </a:t>
            </a:r>
            <a:r>
              <a:rPr lang="en-US" sz="1200" kern="1200" dirty="0" err="1">
                <a:solidFill>
                  <a:schemeClr val="tx1"/>
                </a:solidFill>
                <a:effectLst/>
                <a:latin typeface="+mn-lt"/>
                <a:ea typeface="+mn-ea"/>
                <a:cs typeface="+mn-cs"/>
              </a:rPr>
              <a:t>jarray</a:t>
            </a:r>
            <a:r>
              <a:rPr lang="en-US" sz="1200" kern="1200" dirty="0">
                <a:solidFill>
                  <a:schemeClr val="tx1"/>
                </a:solidFill>
                <a:effectLst/>
                <a:latin typeface="+mn-lt"/>
                <a:ea typeface="+mn-ea"/>
                <a:cs typeface="+mn-cs"/>
              </a:rPr>
              <a:t> list compared to a regular list. </a:t>
            </a:r>
          </a:p>
          <a:p>
            <a:r>
              <a:rPr lang="en-US" sz="1200" kern="1200" dirty="0">
                <a:solidFill>
                  <a:schemeClr val="tx1"/>
                </a:solidFill>
                <a:effectLst/>
                <a:latin typeface="+mn-lt"/>
                <a:ea typeface="+mn-ea"/>
                <a:cs typeface="+mn-cs"/>
              </a:rPr>
              <a:t>- After you create them, they work pretty much exactly the same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15</a:t>
            </a:fld>
            <a:endParaRPr lang="en-US"/>
          </a:p>
        </p:txBody>
      </p:sp>
    </p:spTree>
    <p:extLst>
      <p:ext uri="{BB962C8B-B14F-4D97-AF65-F5344CB8AC3E}">
        <p14:creationId xmlns:p14="http://schemas.microsoft.com/office/powerpoint/2010/main" val="1166036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Lastly, in python, there is no way to define an arbitrary new scope. </a:t>
            </a:r>
          </a:p>
          <a:p>
            <a:r>
              <a:rPr lang="en-US" sz="1200" kern="1200" dirty="0">
                <a:solidFill>
                  <a:schemeClr val="tx1"/>
                </a:solidFill>
                <a:effectLst/>
                <a:latin typeface="+mn-lt"/>
                <a:ea typeface="+mn-ea"/>
                <a:cs typeface="+mn-cs"/>
              </a:rPr>
              <a:t>- In C you can use curly braces to create a new scope wherever you want, but in python there is no syntax to do that. </a:t>
            </a:r>
          </a:p>
          <a:p>
            <a:r>
              <a:rPr lang="en-US" sz="1200" kern="1200" dirty="0">
                <a:solidFill>
                  <a:schemeClr val="tx1"/>
                </a:solidFill>
                <a:effectLst/>
                <a:latin typeface="+mn-lt"/>
                <a:ea typeface="+mn-ea"/>
                <a:cs typeface="+mn-cs"/>
              </a:rPr>
              <a:t>- And we need to be able to define scopes local to our OpenMP directives</a:t>
            </a:r>
          </a:p>
          <a:p>
            <a:r>
              <a:rPr lang="en-US" sz="1200" kern="1200" dirty="0">
                <a:solidFill>
                  <a:schemeClr val="tx1"/>
                </a:solidFill>
                <a:effectLst/>
                <a:latin typeface="+mn-lt"/>
                <a:ea typeface="+mn-ea"/>
                <a:cs typeface="+mn-cs"/>
              </a:rPr>
              <a:t>- To fix this, we changed the python syntax in our parser to allow an OpenMP comment to come before an indented block, which is how scopes are defined in Python. </a:t>
            </a:r>
          </a:p>
          <a:p>
            <a:r>
              <a:rPr lang="en-US" sz="1200" kern="1200" dirty="0">
                <a:solidFill>
                  <a:schemeClr val="tx1"/>
                </a:solidFill>
                <a:effectLst/>
                <a:latin typeface="+mn-lt"/>
                <a:ea typeface="+mn-ea"/>
                <a:cs typeface="+mn-cs"/>
              </a:rPr>
              <a:t>- The only downside to this is that we lose compatibility with standard python interpreters if the code isn’t run through our preprocessor first, because, as you can see, it will appear as a comment followed by an indented block, which is illegal in Python. </a:t>
            </a:r>
          </a:p>
          <a:p>
            <a:r>
              <a:rPr lang="en-US" sz="1200" kern="1200" dirty="0">
                <a:solidFill>
                  <a:schemeClr val="tx1"/>
                </a:solidFill>
                <a:effectLst/>
                <a:latin typeface="+mn-lt"/>
                <a:ea typeface="+mn-ea"/>
                <a:cs typeface="+mn-cs"/>
              </a:rPr>
              <a:t>-  We felt it was worth it to make this compromise because it lets us stay consistent with Python indentation with our OpenMP blocks and should be more intuitive to users</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16</a:t>
            </a:fld>
            <a:endParaRPr lang="en-US"/>
          </a:p>
        </p:txBody>
      </p:sp>
    </p:spTree>
    <p:extLst>
      <p:ext uri="{BB962C8B-B14F-4D97-AF65-F5344CB8AC3E}">
        <p14:creationId xmlns:p14="http://schemas.microsoft.com/office/powerpoint/2010/main" val="3940904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high-level overview of the architecture of the software. </a:t>
            </a:r>
          </a:p>
          <a:p>
            <a:r>
              <a:rPr lang="en-US" sz="1200" kern="1200" dirty="0">
                <a:solidFill>
                  <a:schemeClr val="tx1"/>
                </a:solidFill>
                <a:effectLst/>
                <a:latin typeface="+mn-lt"/>
                <a:ea typeface="+mn-ea"/>
                <a:cs typeface="+mn-cs"/>
              </a:rPr>
              <a:t>- The bright green-blue arrows show the path of the source code through the program. </a:t>
            </a:r>
          </a:p>
          <a:p>
            <a:r>
              <a:rPr lang="en-US" sz="1200" kern="1200" dirty="0">
                <a:solidFill>
                  <a:schemeClr val="tx1"/>
                </a:solidFill>
                <a:effectLst/>
                <a:latin typeface="+mn-lt"/>
                <a:ea typeface="+mn-ea"/>
                <a:cs typeface="+mn-cs"/>
              </a:rPr>
              <a:t>- As you can see, it involves two operating system-level processes running at the same time. </a:t>
            </a:r>
          </a:p>
          <a:p>
            <a:r>
              <a:rPr lang="en-US" sz="1200" kern="1200" dirty="0">
                <a:solidFill>
                  <a:schemeClr val="tx1"/>
                </a:solidFill>
                <a:effectLst/>
                <a:latin typeface="+mn-lt"/>
                <a:ea typeface="+mn-ea"/>
                <a:cs typeface="+mn-cs"/>
              </a:rPr>
              <a:t>- One is a java process, and the other is a Python 3 process. </a:t>
            </a:r>
          </a:p>
          <a:p>
            <a:r>
              <a:rPr lang="en-US" sz="1200" kern="1200" dirty="0">
                <a:solidFill>
                  <a:schemeClr val="tx1"/>
                </a:solidFill>
                <a:effectLst/>
                <a:latin typeface="+mn-lt"/>
                <a:ea typeface="+mn-ea"/>
                <a:cs typeface="+mn-cs"/>
              </a:rPr>
              <a:t>- Early on in the project, we started working on the preprocessor and experimenting with code transformation before we settled on a solid direction for the project. </a:t>
            </a:r>
          </a:p>
          <a:p>
            <a:r>
              <a:rPr lang="en-US" sz="1200" kern="1200" dirty="0">
                <a:solidFill>
                  <a:schemeClr val="tx1"/>
                </a:solidFill>
                <a:effectLst/>
                <a:latin typeface="+mn-lt"/>
                <a:ea typeface="+mn-ea"/>
                <a:cs typeface="+mn-cs"/>
              </a:rPr>
              <a:t>- One of the limitations of Jython that made us hesitate to use it is that it only supports Python 2.7, so we explored a lot of other options to see if we could find a way to use Python 3, but unfortunately none of them panned out. </a:t>
            </a:r>
          </a:p>
          <a:p>
            <a:r>
              <a:rPr lang="en-US" sz="1200" kern="1200" dirty="0">
                <a:solidFill>
                  <a:schemeClr val="tx1"/>
                </a:solidFill>
                <a:effectLst/>
                <a:latin typeface="+mn-lt"/>
                <a:ea typeface="+mn-ea"/>
                <a:cs typeface="+mn-cs"/>
              </a:rPr>
              <a:t>- So, by the time that we settled on using Jython, we had already committed to writing the preprocessor in Python. </a:t>
            </a:r>
          </a:p>
          <a:p>
            <a:r>
              <a:rPr lang="en-US" sz="1200" kern="1200" dirty="0">
                <a:solidFill>
                  <a:schemeClr val="tx1"/>
                </a:solidFill>
                <a:effectLst/>
                <a:latin typeface="+mn-lt"/>
                <a:ea typeface="+mn-ea"/>
                <a:cs typeface="+mn-cs"/>
              </a:rPr>
              <a:t>- So that’s why there are two processes. We used the Java </a:t>
            </a:r>
            <a:r>
              <a:rPr lang="en-US" sz="1200" kern="1200" dirty="0" err="1">
                <a:solidFill>
                  <a:schemeClr val="tx1"/>
                </a:solidFill>
                <a:effectLst/>
                <a:latin typeface="+mn-lt"/>
                <a:ea typeface="+mn-ea"/>
                <a:cs typeface="+mn-cs"/>
              </a:rPr>
              <a:t>ProcessBuilder</a:t>
            </a:r>
            <a:r>
              <a:rPr lang="en-US" sz="1200" kern="1200" dirty="0">
                <a:solidFill>
                  <a:schemeClr val="tx1"/>
                </a:solidFill>
                <a:effectLst/>
                <a:latin typeface="+mn-lt"/>
                <a:ea typeface="+mn-ea"/>
                <a:cs typeface="+mn-cs"/>
              </a:rPr>
              <a:t> API to start the Python process from Jython and pass the program file name as an argument. </a:t>
            </a:r>
          </a:p>
          <a:p>
            <a:r>
              <a:rPr lang="en-US" sz="1200" kern="1200" dirty="0">
                <a:solidFill>
                  <a:schemeClr val="tx1"/>
                </a:solidFill>
                <a:effectLst/>
                <a:latin typeface="+mn-lt"/>
                <a:ea typeface="+mn-ea"/>
                <a:cs typeface="+mn-cs"/>
              </a:rPr>
              <a:t>- Inside the preprocessor, we use ANTLR 4 to lex and parse the source code.</a:t>
            </a:r>
          </a:p>
          <a:p>
            <a:r>
              <a:rPr lang="en-US" sz="1200" kern="1200" dirty="0">
                <a:solidFill>
                  <a:schemeClr val="tx1"/>
                </a:solidFill>
                <a:effectLst/>
                <a:latin typeface="+mn-lt"/>
                <a:ea typeface="+mn-ea"/>
                <a:cs typeface="+mn-cs"/>
              </a:rPr>
              <a:t>- After that, we use the visitor design pattern to traverse the abstract syntax tree and generate the multithreaded code. </a:t>
            </a:r>
          </a:p>
          <a:p>
            <a:r>
              <a:rPr lang="en-US" sz="1200" kern="1200" dirty="0">
                <a:solidFill>
                  <a:schemeClr val="tx1"/>
                </a:solidFill>
                <a:effectLst/>
                <a:latin typeface="+mn-lt"/>
                <a:ea typeface="+mn-ea"/>
                <a:cs typeface="+mn-cs"/>
              </a:rPr>
              <a:t>- If all of that completes without an error, the multithreaded code is sent to </a:t>
            </a:r>
            <a:r>
              <a:rPr lang="en-US" sz="1200" kern="1200" dirty="0" err="1">
                <a:solidFill>
                  <a:schemeClr val="tx1"/>
                </a:solidFill>
                <a:effectLst/>
                <a:latin typeface="+mn-lt"/>
                <a:ea typeface="+mn-ea"/>
                <a:cs typeface="+mn-cs"/>
              </a:rPr>
              <a:t>stdout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Then on the java end, </a:t>
            </a:r>
            <a:r>
              <a:rPr lang="en-US" sz="1200" kern="1200" dirty="0" err="1">
                <a:solidFill>
                  <a:schemeClr val="tx1"/>
                </a:solidFill>
                <a:effectLst/>
                <a:latin typeface="+mn-lt"/>
                <a:ea typeface="+mn-ea"/>
                <a:cs typeface="+mn-cs"/>
              </a:rPr>
              <a:t>stdout</a:t>
            </a:r>
            <a:r>
              <a:rPr lang="en-US" sz="1200" kern="1200" dirty="0">
                <a:solidFill>
                  <a:schemeClr val="tx1"/>
                </a:solidFill>
                <a:effectLst/>
                <a:latin typeface="+mn-lt"/>
                <a:ea typeface="+mn-ea"/>
                <a:cs typeface="+mn-cs"/>
              </a:rPr>
              <a:t> and stderr are captured and if there was an error, then the error message is displayed and the program exits, otherwise, the transformed code is written to a temporary file and then executed. </a:t>
            </a:r>
          </a:p>
          <a:p>
            <a:r>
              <a:rPr lang="en-US" sz="1200" kern="1200" dirty="0">
                <a:solidFill>
                  <a:schemeClr val="tx1"/>
                </a:solidFill>
                <a:effectLst/>
                <a:latin typeface="+mn-lt"/>
                <a:ea typeface="+mn-ea"/>
                <a:cs typeface="+mn-cs"/>
              </a:rPr>
              <a:t>- While it’s running, the code relies on our backend runtime library. </a:t>
            </a:r>
          </a:p>
          <a:p>
            <a:r>
              <a:rPr lang="en-US" sz="1200" kern="1200" dirty="0">
                <a:solidFill>
                  <a:schemeClr val="tx1"/>
                </a:solidFill>
                <a:effectLst/>
                <a:latin typeface="+mn-lt"/>
                <a:ea typeface="+mn-ea"/>
                <a:cs typeface="+mn-cs"/>
              </a:rPr>
              <a:t>- The backend runtime handles things like running parallel targets with the correct number of threads and managing OpenMP for loops and a few other things related to how the OpenMP blocks are executed. </a:t>
            </a:r>
          </a:p>
          <a:p>
            <a:r>
              <a:rPr lang="en-US" sz="1200" kern="1200" dirty="0">
                <a:solidFill>
                  <a:schemeClr val="tx1"/>
                </a:solidFill>
                <a:effectLst/>
                <a:latin typeface="+mn-lt"/>
                <a:ea typeface="+mn-ea"/>
                <a:cs typeface="+mn-cs"/>
              </a:rPr>
              <a:t>- I’ll show some examples of how it fits in in the next couple of slides. - So, finally, there’s the user runtime and that contains the OpenMP core functions from the earlier slide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17</a:t>
            </a:fld>
            <a:endParaRPr lang="en-US"/>
          </a:p>
        </p:txBody>
      </p:sp>
    </p:spTree>
    <p:extLst>
      <p:ext uri="{BB962C8B-B14F-4D97-AF65-F5344CB8AC3E}">
        <p14:creationId xmlns:p14="http://schemas.microsoft.com/office/powerpoint/2010/main" val="137033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I go into how the code is translated from OpenMP to threaded code, I want to briefly show the difference side by side how it looks in python compared to the original in C++. </a:t>
            </a:r>
          </a:p>
          <a:p>
            <a:r>
              <a:rPr lang="en-US" sz="1200" kern="1200" dirty="0">
                <a:solidFill>
                  <a:schemeClr val="tx1"/>
                </a:solidFill>
                <a:effectLst/>
                <a:latin typeface="+mn-lt"/>
                <a:ea typeface="+mn-ea"/>
                <a:cs typeface="+mn-cs"/>
              </a:rPr>
              <a:t>- These code blocks do the exact same thing. </a:t>
            </a:r>
          </a:p>
          <a:p>
            <a:r>
              <a:rPr lang="en-US" sz="1200" kern="1200" dirty="0">
                <a:solidFill>
                  <a:schemeClr val="tx1"/>
                </a:solidFill>
                <a:effectLst/>
                <a:latin typeface="+mn-lt"/>
                <a:ea typeface="+mn-ea"/>
                <a:cs typeface="+mn-cs"/>
              </a:rPr>
              <a:t>- They both just print a simple message saying hello from the thread’s id. </a:t>
            </a:r>
          </a:p>
          <a:p>
            <a:r>
              <a:rPr lang="en-US" sz="1200" kern="1200" dirty="0">
                <a:solidFill>
                  <a:schemeClr val="tx1"/>
                </a:solidFill>
                <a:effectLst/>
                <a:latin typeface="+mn-lt"/>
                <a:ea typeface="+mn-ea"/>
                <a:cs typeface="+mn-cs"/>
              </a:rPr>
              <a:t>- Syntactically, the only thing we changed in the Python version is that you don’t have to put the “pragma” at the beginning of the directive. </a:t>
            </a:r>
          </a:p>
          <a:p>
            <a:r>
              <a:rPr lang="en-US" sz="1200" kern="1200" dirty="0">
                <a:solidFill>
                  <a:schemeClr val="tx1"/>
                </a:solidFill>
                <a:effectLst/>
                <a:latin typeface="+mn-lt"/>
                <a:ea typeface="+mn-ea"/>
                <a:cs typeface="+mn-cs"/>
              </a:rPr>
              <a:t>- In C++, pragma comes before a compiler directive, but since it has no meaning in Python, we just start with </a:t>
            </a:r>
            <a:r>
              <a:rPr lang="en-US" sz="1200" kern="1200" dirty="0" err="1">
                <a:solidFill>
                  <a:schemeClr val="tx1"/>
                </a:solidFill>
                <a:effectLst/>
                <a:latin typeface="+mn-lt"/>
                <a:ea typeface="+mn-ea"/>
                <a:cs typeface="+mn-cs"/>
              </a:rPr>
              <a:t>omp</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18</a:t>
            </a:fld>
            <a:endParaRPr lang="en-US"/>
          </a:p>
        </p:txBody>
      </p:sp>
    </p:spTree>
    <p:extLst>
      <p:ext uri="{BB962C8B-B14F-4D97-AF65-F5344CB8AC3E}">
        <p14:creationId xmlns:p14="http://schemas.microsoft.com/office/powerpoint/2010/main" val="291708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Implementing the for directive in python is a little less straightforward. </a:t>
            </a:r>
          </a:p>
          <a:p>
            <a:r>
              <a:rPr lang="en-US" sz="1200" kern="1200" dirty="0">
                <a:solidFill>
                  <a:schemeClr val="tx1"/>
                </a:solidFill>
                <a:effectLst/>
                <a:latin typeface="+mn-lt"/>
                <a:ea typeface="+mn-ea"/>
                <a:cs typeface="+mn-cs"/>
              </a:rPr>
              <a:t>- Python doesn’t have the same for loop structure that C++ uses. </a:t>
            </a:r>
          </a:p>
          <a:p>
            <a:r>
              <a:rPr lang="en-US" sz="1200" kern="1200" dirty="0">
                <a:solidFill>
                  <a:schemeClr val="tx1"/>
                </a:solidFill>
                <a:effectLst/>
                <a:latin typeface="+mn-lt"/>
                <a:ea typeface="+mn-ea"/>
                <a:cs typeface="+mn-cs"/>
              </a:rPr>
              <a:t>- Instead, python has for each loops. </a:t>
            </a:r>
          </a:p>
          <a:p>
            <a:r>
              <a:rPr lang="en-US" sz="1200" kern="1200" dirty="0">
                <a:solidFill>
                  <a:schemeClr val="tx1"/>
                </a:solidFill>
                <a:effectLst/>
                <a:latin typeface="+mn-lt"/>
                <a:ea typeface="+mn-ea"/>
                <a:cs typeface="+mn-cs"/>
              </a:rPr>
              <a:t>- So, to make it work, we enforce restrictions on how the for loop following a for directive has to be structured.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It has to look like this, for, and then a single variable. </a:t>
            </a:r>
          </a:p>
          <a:p>
            <a:r>
              <a:rPr lang="en-US" sz="1200" kern="1200" dirty="0">
                <a:solidFill>
                  <a:schemeClr val="tx1"/>
                </a:solidFill>
                <a:effectLst/>
                <a:latin typeface="+mn-lt"/>
                <a:ea typeface="+mn-ea"/>
                <a:cs typeface="+mn-cs"/>
              </a:rPr>
              <a:t>- And then after the in, the next thing has to be the range function. </a:t>
            </a:r>
          </a:p>
          <a:p>
            <a:r>
              <a:rPr lang="en-US" sz="1200" kern="1200" dirty="0">
                <a:solidFill>
                  <a:schemeClr val="tx1"/>
                </a:solidFill>
                <a:effectLst/>
                <a:latin typeface="+mn-lt"/>
                <a:ea typeface="+mn-ea"/>
                <a:cs typeface="+mn-cs"/>
              </a:rPr>
              <a:t>- And range can take 1, 2, or 3 parameters. If there are 3 given, the &lt;NEXT&gt; first is where the range will start, the &lt;NEXT&gt; second is the value to count up to, and the &lt;NEXT&gt; third is the step, so that’s the value that we increment by going through the range.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You can see that functionally these values correspond to the three parts of a C++ for declaration. </a:t>
            </a:r>
          </a:p>
          <a:p>
            <a:r>
              <a:rPr lang="en-US" sz="1200" kern="1200" dirty="0">
                <a:solidFill>
                  <a:schemeClr val="tx1"/>
                </a:solidFill>
                <a:effectLst/>
                <a:latin typeface="+mn-lt"/>
                <a:ea typeface="+mn-ea"/>
                <a:cs typeface="+mn-cs"/>
              </a:rPr>
              <a:t>- So again, &lt;NEXT&gt; we start at zero, &lt;NEXT&gt; we go as long as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is less than 100, and each iteration, &lt;NEXT&gt; we increment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by two. </a:t>
            </a:r>
          </a:p>
          <a:p>
            <a:r>
              <a:rPr lang="en-US" sz="1200" kern="1200" dirty="0">
                <a:solidFill>
                  <a:schemeClr val="tx1"/>
                </a:solidFill>
                <a:effectLst/>
                <a:latin typeface="+mn-lt"/>
                <a:ea typeface="+mn-ea"/>
                <a:cs typeface="+mn-cs"/>
              </a:rPr>
              <a:t>- So, this may be a little weird at first if you don’t have experience with python, but in general, this is how you replicate the behavior of a for loop in python</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19</a:t>
            </a:fld>
            <a:endParaRPr lang="en-US"/>
          </a:p>
        </p:txBody>
      </p:sp>
    </p:spTree>
    <p:extLst>
      <p:ext uri="{BB962C8B-B14F-4D97-AF65-F5344CB8AC3E}">
        <p14:creationId xmlns:p14="http://schemas.microsoft.com/office/powerpoint/2010/main" val="4171637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the organization for the rest of the presentation. I’ll start with background on the project and the motivation for it. Then I’ll cover the contribution of this project and related work. Then I’ll talk about the design and software architecture and the specifics of how it works and I’ll end with a quick demo of how to run a couple small program. And last will be the microbenchmarks we used to test performance and conclusions and future work.</a:t>
            </a:r>
          </a:p>
        </p:txBody>
      </p:sp>
      <p:sp>
        <p:nvSpPr>
          <p:cNvPr id="4" name="Slide Number Placeholder 3"/>
          <p:cNvSpPr>
            <a:spLocks noGrp="1"/>
          </p:cNvSpPr>
          <p:nvPr>
            <p:ph type="sldNum" sz="quarter" idx="5"/>
          </p:nvPr>
        </p:nvSpPr>
        <p:spPr/>
        <p:txBody>
          <a:bodyPr/>
          <a:lstStyle/>
          <a:p>
            <a:fld id="{C2BD018C-DA4B-493F-923E-1749C5AF428A}" type="slidenum">
              <a:rPr lang="en-US" smtClean="0"/>
              <a:t>2</a:t>
            </a:fld>
            <a:endParaRPr lang="en-US"/>
          </a:p>
        </p:txBody>
      </p:sp>
    </p:spTree>
    <p:extLst>
      <p:ext uri="{BB962C8B-B14F-4D97-AF65-F5344CB8AC3E}">
        <p14:creationId xmlns:p14="http://schemas.microsoft.com/office/powerpoint/2010/main" val="1433157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 example of how an OpenMP parallel directive is translated by the preprocessor. </a:t>
            </a:r>
          </a:p>
          <a:p>
            <a:r>
              <a:rPr lang="en-US" sz="1200" kern="1200" dirty="0">
                <a:solidFill>
                  <a:schemeClr val="tx1"/>
                </a:solidFill>
                <a:effectLst/>
                <a:latin typeface="+mn-lt"/>
                <a:ea typeface="+mn-ea"/>
                <a:cs typeface="+mn-cs"/>
              </a:rPr>
              <a:t>- The purpose of the parallel directive is to spawn new threads and execute the following block in parallel.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First, if the num_threads clause is not present, then the number of threads that get spawned will default to the output of os.cpucount(), which is just a python standard library call. </a:t>
            </a:r>
          </a:p>
          <a:p>
            <a:r>
              <a:rPr lang="en-US" sz="1200" kern="1200" dirty="0">
                <a:solidFill>
                  <a:schemeClr val="tx1"/>
                </a:solidFill>
                <a:effectLst/>
                <a:latin typeface="+mn-lt"/>
                <a:ea typeface="+mn-ea"/>
                <a:cs typeface="+mn-cs"/>
              </a:rPr>
              <a:t>- In this case it was 8 because my laptop has 8 virtual cores. </a:t>
            </a:r>
          </a:p>
          <a:p>
            <a:r>
              <a:rPr lang="en-US" sz="1200" kern="1200" dirty="0">
                <a:solidFill>
                  <a:schemeClr val="tx1"/>
                </a:solidFill>
                <a:effectLst/>
                <a:latin typeface="+mn-lt"/>
                <a:ea typeface="+mn-ea"/>
                <a:cs typeface="+mn-cs"/>
              </a:rPr>
              <a:t>- Also, the reason that the variable starts and ends with an underscore is because it was created by the preprocessor. </a:t>
            </a:r>
          </a:p>
          <a:p>
            <a:r>
              <a:rPr lang="en-US" sz="1200" kern="1200" dirty="0">
                <a:solidFill>
                  <a:schemeClr val="tx1"/>
                </a:solidFill>
                <a:effectLst/>
                <a:latin typeface="+mn-lt"/>
                <a:ea typeface="+mn-ea"/>
                <a:cs typeface="+mn-cs"/>
              </a:rPr>
              <a:t>- This is to prevent collisions with user variable names. So, we make it a requirement that user variables can’t start and end with an underscore.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This is the target function declaration that gets passed to the threads to execute.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This line shows how the shared clause works. </a:t>
            </a:r>
          </a:p>
          <a:p>
            <a:r>
              <a:rPr lang="en-US" sz="1200" kern="1200" dirty="0">
                <a:solidFill>
                  <a:schemeClr val="tx1"/>
                </a:solidFill>
                <a:effectLst/>
                <a:latin typeface="+mn-lt"/>
                <a:ea typeface="+mn-ea"/>
                <a:cs typeface="+mn-cs"/>
              </a:rPr>
              <a:t>- The global keyword binds the var1 from the outer scope to the inside scope, making a shared variable.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This line is the private clause. Python has what is called the copy-on-write rule. </a:t>
            </a:r>
          </a:p>
          <a:p>
            <a:r>
              <a:rPr lang="en-US" sz="1200" kern="1200" dirty="0">
                <a:solidFill>
                  <a:schemeClr val="tx1"/>
                </a:solidFill>
                <a:effectLst/>
                <a:latin typeface="+mn-lt"/>
                <a:ea typeface="+mn-ea"/>
                <a:cs typeface="+mn-cs"/>
              </a:rPr>
              <a:t>- The way it works is that any variable from the outer scope is available in the inner scope as long as you only read from it. </a:t>
            </a:r>
          </a:p>
          <a:p>
            <a:r>
              <a:rPr lang="en-US" sz="1200" kern="1200" dirty="0">
                <a:solidFill>
                  <a:schemeClr val="tx1"/>
                </a:solidFill>
                <a:effectLst/>
                <a:latin typeface="+mn-lt"/>
                <a:ea typeface="+mn-ea"/>
                <a:cs typeface="+mn-cs"/>
              </a:rPr>
              <a:t>- As soon as you write to the variable, a local version is created, and you are no longer referring the variable from the outer scope. </a:t>
            </a:r>
          </a:p>
          <a:p>
            <a:r>
              <a:rPr lang="en-US" sz="1200" kern="1200" dirty="0">
                <a:solidFill>
                  <a:schemeClr val="tx1"/>
                </a:solidFill>
                <a:effectLst/>
                <a:latin typeface="+mn-lt"/>
                <a:ea typeface="+mn-ea"/>
                <a:cs typeface="+mn-cs"/>
              </a:rPr>
              <a:t>- So as soon as var2 is set to 0, it becomes a local, or private variable.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After the function declaration, a </a:t>
            </a:r>
            <a:r>
              <a:rPr lang="en-US" sz="1200" kern="1200" dirty="0" err="1">
                <a:solidFill>
                  <a:schemeClr val="tx1"/>
                </a:solidFill>
                <a:effectLst/>
                <a:latin typeface="+mn-lt"/>
                <a:ea typeface="+mn-ea"/>
                <a:cs typeface="+mn-cs"/>
              </a:rPr>
              <a:t>RuntimeManager</a:t>
            </a:r>
            <a:r>
              <a:rPr lang="en-US" sz="1200" kern="1200" dirty="0">
                <a:solidFill>
                  <a:schemeClr val="tx1"/>
                </a:solidFill>
                <a:effectLst/>
                <a:latin typeface="+mn-lt"/>
                <a:ea typeface="+mn-ea"/>
                <a:cs typeface="+mn-cs"/>
              </a:rPr>
              <a:t> object is created. </a:t>
            </a:r>
          </a:p>
          <a:p>
            <a:r>
              <a:rPr lang="en-US" sz="1200" kern="1200" dirty="0">
                <a:solidFill>
                  <a:schemeClr val="tx1"/>
                </a:solidFill>
                <a:effectLst/>
                <a:latin typeface="+mn-lt"/>
                <a:ea typeface="+mn-ea"/>
                <a:cs typeface="+mn-cs"/>
              </a:rPr>
              <a:t>- Every parallel target gets passed this object even if it doesn’t get used, like in this example. </a:t>
            </a:r>
          </a:p>
          <a:p>
            <a:r>
              <a:rPr lang="en-US" sz="1200" kern="1200" dirty="0">
                <a:solidFill>
                  <a:schemeClr val="tx1"/>
                </a:solidFill>
                <a:effectLst/>
                <a:latin typeface="+mn-lt"/>
                <a:ea typeface="+mn-ea"/>
                <a:cs typeface="+mn-cs"/>
              </a:rPr>
              <a:t>- But the </a:t>
            </a:r>
            <a:r>
              <a:rPr lang="en-US" sz="1200" kern="1200" dirty="0" err="1">
                <a:solidFill>
                  <a:schemeClr val="tx1"/>
                </a:solidFill>
                <a:effectLst/>
                <a:latin typeface="+mn-lt"/>
                <a:ea typeface="+mn-ea"/>
                <a:cs typeface="+mn-cs"/>
              </a:rPr>
              <a:t>RuntimeManager</a:t>
            </a:r>
            <a:r>
              <a:rPr lang="en-US" sz="1200" kern="1200" dirty="0">
                <a:solidFill>
                  <a:schemeClr val="tx1"/>
                </a:solidFill>
                <a:effectLst/>
                <a:latin typeface="+mn-lt"/>
                <a:ea typeface="+mn-ea"/>
                <a:cs typeface="+mn-cs"/>
              </a:rPr>
              <a:t> is used for anything that requires information from all the threads to be collected, like a reduction, or for all the threads to have access to the same object likes locks. </a:t>
            </a:r>
          </a:p>
          <a:p>
            <a:r>
              <a:rPr lang="en-US" sz="1200" kern="1200" dirty="0">
                <a:solidFill>
                  <a:schemeClr val="tx1"/>
                </a:solidFill>
                <a:effectLst/>
                <a:latin typeface="+mn-lt"/>
                <a:ea typeface="+mn-ea"/>
                <a:cs typeface="+mn-cs"/>
              </a:rPr>
              <a:t>- Finally, &lt;NEXT&gt; the submit function executes the target with the specified number of threads and then returns</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20</a:t>
            </a:fld>
            <a:endParaRPr lang="en-US"/>
          </a:p>
        </p:txBody>
      </p:sp>
    </p:spTree>
    <p:extLst>
      <p:ext uri="{BB962C8B-B14F-4D97-AF65-F5344CB8AC3E}">
        <p14:creationId xmlns:p14="http://schemas.microsoft.com/office/powerpoint/2010/main" val="4208245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another example. </a:t>
            </a:r>
          </a:p>
          <a:p>
            <a:r>
              <a:rPr lang="en-US" sz="1200" kern="1200" dirty="0">
                <a:solidFill>
                  <a:schemeClr val="tx1"/>
                </a:solidFill>
                <a:effectLst/>
                <a:latin typeface="+mn-lt"/>
                <a:ea typeface="+mn-ea"/>
                <a:cs typeface="+mn-cs"/>
              </a:rPr>
              <a:t>- This time it’s a for directive inside of a parallel directive.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At lines 6 and 7, the schedule and chunk variables are set to the values from the schedule clause. </a:t>
            </a:r>
          </a:p>
          <a:p>
            <a:r>
              <a:rPr lang="en-US" sz="1200" kern="1200" dirty="0">
                <a:solidFill>
                  <a:schemeClr val="tx1"/>
                </a:solidFill>
                <a:effectLst/>
                <a:latin typeface="+mn-lt"/>
                <a:ea typeface="+mn-ea"/>
                <a:cs typeface="+mn-cs"/>
              </a:rPr>
              <a:t>- If the schedule clause isn’t included, then it will default to a static schedule with a chunk size of approximately the number of iterations divided by the number of threads.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In this if block, the main thread creates a manager object to feed the chunks to the threads according to the schedule.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These three variables correspond to the three parameters given to the range function. </a:t>
            </a:r>
          </a:p>
          <a:p>
            <a:r>
              <a:rPr lang="en-US" sz="1200" kern="1200" dirty="0">
                <a:solidFill>
                  <a:schemeClr val="tx1"/>
                </a:solidFill>
                <a:effectLst/>
                <a:latin typeface="+mn-lt"/>
                <a:ea typeface="+mn-ea"/>
                <a:cs typeface="+mn-cs"/>
              </a:rPr>
              <a:t>- If only 1 or 2 parameters are given, then the others are set to None, which is like null in 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The setup function just initializes the manager with the range parameters.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And then we get to the actual structure of the OpenMP for construct, which is an infinite loop, where each thread &lt;NEXT&gt; requests the next block of iterations to execute, and this continues until the &lt;NEXT&gt; done method of the manager returns true and the threads break 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Lastly, &lt;NEXT&gt; this line shows where the critical section starts by acquiring a lock, and then it ends &lt;NEXT&gt; here by releasing it</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21</a:t>
            </a:fld>
            <a:endParaRPr lang="en-US"/>
          </a:p>
        </p:txBody>
      </p:sp>
    </p:spTree>
    <p:extLst>
      <p:ext uri="{BB962C8B-B14F-4D97-AF65-F5344CB8AC3E}">
        <p14:creationId xmlns:p14="http://schemas.microsoft.com/office/powerpoint/2010/main" val="240418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there are only three functions in our runtime API, I put them all into one example.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The omp_get_wtime() function is a wrapper around the Python </a:t>
            </a:r>
            <a:r>
              <a:rPr lang="en-US" sz="1200" kern="1200" dirty="0" err="1">
                <a:solidFill>
                  <a:schemeClr val="tx1"/>
                </a:solidFill>
                <a:effectLst/>
                <a:latin typeface="+mn-lt"/>
                <a:ea typeface="+mn-ea"/>
                <a:cs typeface="+mn-cs"/>
              </a:rPr>
              <a:t>time.time</a:t>
            </a:r>
            <a:r>
              <a:rPr lang="en-US" sz="1200" kern="1200" dirty="0">
                <a:solidFill>
                  <a:schemeClr val="tx1"/>
                </a:solidFill>
                <a:effectLst/>
                <a:latin typeface="+mn-lt"/>
                <a:ea typeface="+mn-ea"/>
                <a:cs typeface="+mn-cs"/>
              </a:rPr>
              <a:t>() function from the standard library. </a:t>
            </a:r>
          </a:p>
          <a:p>
            <a:r>
              <a:rPr lang="en-US" sz="1200" kern="1200" dirty="0">
                <a:solidFill>
                  <a:schemeClr val="tx1"/>
                </a:solidFill>
                <a:effectLst/>
                <a:latin typeface="+mn-lt"/>
                <a:ea typeface="+mn-ea"/>
                <a:cs typeface="+mn-cs"/>
              </a:rPr>
              <a:t>- It returns the number of seconds from some arbitrary time in the past which is guaranteed not to change during the course of the program.</a:t>
            </a:r>
          </a:p>
          <a:p>
            <a:r>
              <a:rPr lang="en-US" sz="1200" kern="1200" dirty="0">
                <a:solidFill>
                  <a:schemeClr val="tx1"/>
                </a:solidFill>
                <a:effectLst/>
                <a:latin typeface="+mn-lt"/>
                <a:ea typeface="+mn-ea"/>
                <a:cs typeface="+mn-cs"/>
              </a:rPr>
              <a:t>- So, the time we get back is always relative to the same time in the past which is important.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Here, each thread prints which thread it is, which is its id, and out of how many total threads that are executing the parallel region using the omp_get_thread_num() and omp_get_num_threads() functions.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&lt;NEXT&gt; Here we get the time again, and then the last statement &lt;NEXT&gt; prints the time it took the code to execute by subtracting the start time from the end time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22</a:t>
            </a:fld>
            <a:endParaRPr lang="en-US"/>
          </a:p>
        </p:txBody>
      </p:sp>
    </p:spTree>
    <p:extLst>
      <p:ext uri="{BB962C8B-B14F-4D97-AF65-F5344CB8AC3E}">
        <p14:creationId xmlns:p14="http://schemas.microsoft.com/office/powerpoint/2010/main" val="337947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23</a:t>
            </a:fld>
            <a:endParaRPr lang="en-US"/>
          </a:p>
        </p:txBody>
      </p:sp>
    </p:spTree>
    <p:extLst>
      <p:ext uri="{BB962C8B-B14F-4D97-AF65-F5344CB8AC3E}">
        <p14:creationId xmlns:p14="http://schemas.microsoft.com/office/powerpoint/2010/main" val="3711818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talk about performance. </a:t>
            </a:r>
          </a:p>
          <a:p>
            <a:r>
              <a:rPr lang="en-US" sz="1200" kern="1200" dirty="0">
                <a:solidFill>
                  <a:schemeClr val="tx1"/>
                </a:solidFill>
                <a:effectLst/>
                <a:latin typeface="+mn-lt"/>
                <a:ea typeface="+mn-ea"/>
                <a:cs typeface="+mn-cs"/>
              </a:rPr>
              <a:t>- We tested the performance using two microbenchmarks based on simple parallel algorithms. </a:t>
            </a:r>
          </a:p>
          <a:p>
            <a:r>
              <a:rPr lang="en-US" sz="1200" kern="1200" dirty="0">
                <a:solidFill>
                  <a:schemeClr val="tx1"/>
                </a:solidFill>
                <a:effectLst/>
                <a:latin typeface="+mn-lt"/>
                <a:ea typeface="+mn-ea"/>
                <a:cs typeface="+mn-cs"/>
              </a:rPr>
              <a:t>- All tests were run on a windows 10 machine with 6 cores and 12 threads. </a:t>
            </a:r>
          </a:p>
          <a:p>
            <a:r>
              <a:rPr lang="en-US" sz="1200" kern="1200" dirty="0">
                <a:solidFill>
                  <a:schemeClr val="tx1"/>
                </a:solidFill>
                <a:effectLst/>
                <a:latin typeface="+mn-lt"/>
                <a:ea typeface="+mn-ea"/>
                <a:cs typeface="+mn-cs"/>
              </a:rPr>
              <a:t>- And each data point is the average of 20 runs.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Also, all of the results were obtained using an OpenMP block even for the serial runs. </a:t>
            </a:r>
          </a:p>
          <a:p>
            <a:r>
              <a:rPr lang="en-US" sz="1200" kern="1200" dirty="0">
                <a:solidFill>
                  <a:schemeClr val="tx1"/>
                </a:solidFill>
                <a:effectLst/>
                <a:latin typeface="+mn-lt"/>
                <a:ea typeface="+mn-ea"/>
                <a:cs typeface="+mn-cs"/>
              </a:rPr>
              <a:t>- The reason for this is that I ran the tests the first time with a separate serial code block, and the results were showing consistent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speedup for small problem sizes. </a:t>
            </a:r>
          </a:p>
          <a:p>
            <a:r>
              <a:rPr lang="en-US" sz="1200" kern="1200" dirty="0">
                <a:solidFill>
                  <a:schemeClr val="tx1"/>
                </a:solidFill>
                <a:effectLst/>
                <a:latin typeface="+mn-lt"/>
                <a:ea typeface="+mn-ea"/>
                <a:cs typeface="+mn-cs"/>
              </a:rPr>
              <a:t>- We suspect that this was because the main thread is doing some extra garbage collection or something like that and making the serial version look slower than it should be.</a:t>
            </a:r>
          </a:p>
          <a:p>
            <a:r>
              <a:rPr lang="en-US" sz="1200" kern="1200" dirty="0">
                <a:solidFill>
                  <a:schemeClr val="tx1"/>
                </a:solidFill>
                <a:effectLst/>
                <a:latin typeface="+mn-lt"/>
                <a:ea typeface="+mn-ea"/>
                <a:cs typeface="+mn-cs"/>
              </a:rPr>
              <a:t>- So, running the tests through an OpenMP block makes sure they all get a new thread</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24</a:t>
            </a:fld>
            <a:endParaRPr lang="en-US"/>
          </a:p>
        </p:txBody>
      </p:sp>
    </p:spTree>
    <p:extLst>
      <p:ext uri="{BB962C8B-B14F-4D97-AF65-F5344CB8AC3E}">
        <p14:creationId xmlns:p14="http://schemas.microsoft.com/office/powerpoint/2010/main" val="3250568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microbenchmark we used was n by n matrix multiplication with row-wise partitioning. </a:t>
            </a:r>
          </a:p>
          <a:p>
            <a:r>
              <a:rPr lang="en-US" sz="1200" kern="1200" dirty="0">
                <a:solidFill>
                  <a:schemeClr val="tx1"/>
                </a:solidFill>
                <a:effectLst/>
                <a:latin typeface="+mn-lt"/>
                <a:ea typeface="+mn-ea"/>
                <a:cs typeface="+mn-cs"/>
              </a:rPr>
              <a:t>- And the second was parallel sum. </a:t>
            </a:r>
          </a:p>
          <a:p>
            <a:r>
              <a:rPr lang="en-US" sz="1200" kern="1200" dirty="0">
                <a:solidFill>
                  <a:schemeClr val="tx1"/>
                </a:solidFill>
                <a:effectLst/>
                <a:latin typeface="+mn-lt"/>
                <a:ea typeface="+mn-ea"/>
                <a:cs typeface="+mn-cs"/>
              </a:rPr>
              <a:t>- Both used a single </a:t>
            </a:r>
            <a:r>
              <a:rPr lang="en-US" sz="1200" kern="1200" dirty="0" err="1">
                <a:solidFill>
                  <a:schemeClr val="tx1"/>
                </a:solidFill>
                <a:effectLst/>
                <a:latin typeface="+mn-lt"/>
                <a:ea typeface="+mn-ea"/>
                <a:cs typeface="+mn-cs"/>
              </a:rPr>
              <a:t>jarray</a:t>
            </a:r>
            <a:r>
              <a:rPr lang="en-US" sz="1200" kern="1200" dirty="0">
                <a:solidFill>
                  <a:schemeClr val="tx1"/>
                </a:solidFill>
                <a:effectLst/>
                <a:latin typeface="+mn-lt"/>
                <a:ea typeface="+mn-ea"/>
                <a:cs typeface="+mn-cs"/>
              </a:rPr>
              <a:t> object to store the data, which was random integers in both cases.  </a:t>
            </a:r>
          </a:p>
          <a:p>
            <a:r>
              <a:rPr lang="en-US" sz="1200" kern="1200" dirty="0">
                <a:solidFill>
                  <a:schemeClr val="tx1"/>
                </a:solidFill>
                <a:effectLst/>
                <a:latin typeface="+mn-lt"/>
                <a:ea typeface="+mn-ea"/>
                <a:cs typeface="+mn-cs"/>
              </a:rPr>
              <a:t>- And both tests ran with 1, 2, 4, 8, and 12 threads</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25</a:t>
            </a:fld>
            <a:endParaRPr lang="en-US"/>
          </a:p>
        </p:txBody>
      </p:sp>
    </p:spTree>
    <p:extLst>
      <p:ext uri="{BB962C8B-B14F-4D97-AF65-F5344CB8AC3E}">
        <p14:creationId xmlns:p14="http://schemas.microsoft.com/office/powerpoint/2010/main" val="3388560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the results. </a:t>
            </a:r>
          </a:p>
          <a:p>
            <a:r>
              <a:rPr lang="en-US" sz="1200" kern="1200" dirty="0">
                <a:solidFill>
                  <a:schemeClr val="tx1"/>
                </a:solidFill>
                <a:effectLst/>
                <a:latin typeface="+mn-lt"/>
                <a:ea typeface="+mn-ea"/>
                <a:cs typeface="+mn-cs"/>
              </a:rPr>
              <a:t>- The numbers on the x axis are the problem size, so that’s 1 dimension of a matrix for matrix multiplication and then the number of integers that were added up for parallel sum. </a:t>
            </a:r>
          </a:p>
          <a:p>
            <a:r>
              <a:rPr lang="en-US" sz="1200" kern="1200" dirty="0">
                <a:solidFill>
                  <a:schemeClr val="tx1"/>
                </a:solidFill>
                <a:effectLst/>
                <a:latin typeface="+mn-lt"/>
                <a:ea typeface="+mn-ea"/>
                <a:cs typeface="+mn-cs"/>
              </a:rPr>
              <a:t>- In terms of runtime, you can see that it takes less time to finish the more threads we use except for 8 and 12 threads on parallel sum, they went back and forth a bit. </a:t>
            </a:r>
          </a:p>
          <a:p>
            <a:r>
              <a:rPr lang="en-US" sz="1200" kern="1200" dirty="0">
                <a:solidFill>
                  <a:schemeClr val="tx1"/>
                </a:solidFill>
                <a:effectLst/>
                <a:latin typeface="+mn-lt"/>
                <a:ea typeface="+mn-ea"/>
                <a:cs typeface="+mn-cs"/>
              </a:rPr>
              <a:t>- For the speedup, the pattern is interesting. </a:t>
            </a:r>
          </a:p>
          <a:p>
            <a:r>
              <a:rPr lang="en-US" sz="1200" kern="1200" dirty="0">
                <a:solidFill>
                  <a:schemeClr val="tx1"/>
                </a:solidFill>
                <a:effectLst/>
                <a:latin typeface="+mn-lt"/>
                <a:ea typeface="+mn-ea"/>
                <a:cs typeface="+mn-cs"/>
              </a:rPr>
              <a:t>- Some of them started off high and then declined some and leveled off. And on the efficiency, we actually got higher than 1 for 2 and 4 threads on matrix multiplication and 2 threads on parallel sum at the beginning. </a:t>
            </a:r>
          </a:p>
          <a:p>
            <a:r>
              <a:rPr lang="en-US" sz="1200" kern="1200" dirty="0">
                <a:solidFill>
                  <a:schemeClr val="tx1"/>
                </a:solidFill>
                <a:effectLst/>
                <a:latin typeface="+mn-lt"/>
                <a:ea typeface="+mn-ea"/>
                <a:cs typeface="+mn-cs"/>
              </a:rPr>
              <a:t>- We suspect the reason for this has to do with the just in time compilation of </a:t>
            </a:r>
            <a:r>
              <a:rPr lang="en-US" sz="1200" kern="1200" dirty="0" err="1">
                <a:solidFill>
                  <a:schemeClr val="tx1"/>
                </a:solidFill>
                <a:effectLst/>
                <a:latin typeface="+mn-lt"/>
                <a:ea typeface="+mn-ea"/>
                <a:cs typeface="+mn-cs"/>
              </a:rPr>
              <a:t>jython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So, on the first run, it has to convert the target function to java bytecode before it can be run and then all the runs from then on don’t have to do that, so it makes all the parallel runs look faster in relation to that first run because they don't have that extra overhead. </a:t>
            </a:r>
          </a:p>
          <a:p>
            <a:r>
              <a:rPr lang="en-US" sz="1200" kern="1200" dirty="0">
                <a:solidFill>
                  <a:schemeClr val="tx1"/>
                </a:solidFill>
                <a:effectLst/>
                <a:latin typeface="+mn-lt"/>
                <a:ea typeface="+mn-ea"/>
                <a:cs typeface="+mn-cs"/>
              </a:rPr>
              <a:t>- But aside from that, these results are good enough to demonstrate parallelism, which is our goal, not to have amazing performance</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26</a:t>
            </a:fld>
            <a:endParaRPr lang="en-US"/>
          </a:p>
        </p:txBody>
      </p:sp>
    </p:spTree>
    <p:extLst>
      <p:ext uri="{BB962C8B-B14F-4D97-AF65-F5344CB8AC3E}">
        <p14:creationId xmlns:p14="http://schemas.microsoft.com/office/powerpoint/2010/main" val="2742519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conclusion, we have implemented core OpenMP directives, clauses, and a runtime library in Python. </a:t>
            </a:r>
          </a:p>
          <a:p>
            <a:r>
              <a:rPr lang="en-US" sz="1200" kern="1200" dirty="0">
                <a:solidFill>
                  <a:schemeClr val="tx1"/>
                </a:solidFill>
                <a:effectLst/>
                <a:latin typeface="+mn-lt"/>
                <a:ea typeface="+mn-ea"/>
                <a:cs typeface="+mn-cs"/>
              </a:rPr>
              <a:t>- We’ve made significant progress towards our design goals of having a usable, robust tool for teaching parallel concepts. </a:t>
            </a:r>
          </a:p>
          <a:p>
            <a:r>
              <a:rPr lang="en-US" sz="1200" kern="1200" dirty="0">
                <a:solidFill>
                  <a:schemeClr val="tx1"/>
                </a:solidFill>
                <a:effectLst/>
                <a:latin typeface="+mn-lt"/>
                <a:ea typeface="+mn-ea"/>
                <a:cs typeface="+mn-cs"/>
              </a:rPr>
              <a:t>- We have tested the performance with two microbenchmarks and the results are adequate for our purposes.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In the future, we plan to do extensive user testing to find any bugs and get user feedback on the usability. </a:t>
            </a:r>
          </a:p>
          <a:p>
            <a:r>
              <a:rPr lang="en-US" sz="1200" kern="1200" dirty="0">
                <a:solidFill>
                  <a:schemeClr val="tx1"/>
                </a:solidFill>
                <a:effectLst/>
                <a:latin typeface="+mn-lt"/>
                <a:ea typeface="+mn-ea"/>
                <a:cs typeface="+mn-cs"/>
              </a:rPr>
              <a:t>- We also want to work with IDEs and see how the usability is and what improvements we can make there. </a:t>
            </a:r>
          </a:p>
          <a:p>
            <a:r>
              <a:rPr lang="en-US" sz="1200" kern="1200" dirty="0">
                <a:solidFill>
                  <a:schemeClr val="tx1"/>
                </a:solidFill>
                <a:effectLst/>
                <a:latin typeface="+mn-lt"/>
                <a:ea typeface="+mn-ea"/>
                <a:cs typeface="+mn-cs"/>
              </a:rPr>
              <a:t>- We will further investigate our performance results and run more benchmarks. </a:t>
            </a:r>
          </a:p>
          <a:p>
            <a:r>
              <a:rPr lang="en-US" sz="1200" kern="1200" dirty="0">
                <a:solidFill>
                  <a:schemeClr val="tx1"/>
                </a:solidFill>
                <a:effectLst/>
                <a:latin typeface="+mn-lt"/>
                <a:ea typeface="+mn-ea"/>
                <a:cs typeface="+mn-cs"/>
              </a:rPr>
              <a:t>- And we will add more functionality, like task parallelism, and we will bring more people on to the project to continue improving it over time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27</a:t>
            </a:fld>
            <a:endParaRPr lang="en-US"/>
          </a:p>
        </p:txBody>
      </p:sp>
    </p:spTree>
    <p:extLst>
      <p:ext uri="{BB962C8B-B14F-4D97-AF65-F5344CB8AC3E}">
        <p14:creationId xmlns:p14="http://schemas.microsoft.com/office/powerpoint/2010/main" val="1728004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28</a:t>
            </a:fld>
            <a:endParaRPr lang="en-US"/>
          </a:p>
        </p:txBody>
      </p:sp>
    </p:spTree>
    <p:extLst>
      <p:ext uri="{BB962C8B-B14F-4D97-AF65-F5344CB8AC3E}">
        <p14:creationId xmlns:p14="http://schemas.microsoft.com/office/powerpoint/2010/main" val="4138787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29</a:t>
            </a:fld>
            <a:endParaRPr lang="en-US"/>
          </a:p>
        </p:txBody>
      </p:sp>
    </p:spTree>
    <p:extLst>
      <p:ext uri="{BB962C8B-B14F-4D97-AF65-F5344CB8AC3E}">
        <p14:creationId xmlns:p14="http://schemas.microsoft.com/office/powerpoint/2010/main" val="1660906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let’s start with some background. In terms of hardware, almost everything today is parallel.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budget laptops all the way up to supercomputers, it’s all parallel.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we’re only moving more and more in the direction of parallelism, which is logical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 we get more computing power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the real world is also parallel. Things happen at the same time, independently of each other, and that’s normal.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it makes sense that the computing paradigm would naturally move in the same direction. </a:t>
            </a:r>
          </a:p>
        </p:txBody>
      </p:sp>
      <p:sp>
        <p:nvSpPr>
          <p:cNvPr id="4" name="Slide Number Placeholder 3"/>
          <p:cNvSpPr>
            <a:spLocks noGrp="1"/>
          </p:cNvSpPr>
          <p:nvPr>
            <p:ph type="sldNum" sz="quarter" idx="5"/>
          </p:nvPr>
        </p:nvSpPr>
        <p:spPr/>
        <p:txBody>
          <a:bodyPr/>
          <a:lstStyle/>
          <a:p>
            <a:fld id="{C2BD018C-DA4B-493F-923E-1749C5AF428A}" type="slidenum">
              <a:rPr lang="en-US" smtClean="0"/>
              <a:t>3</a:t>
            </a:fld>
            <a:endParaRPr lang="en-US"/>
          </a:p>
        </p:txBody>
      </p:sp>
    </p:spTree>
    <p:extLst>
      <p:ext uri="{BB962C8B-B14F-4D97-AF65-F5344CB8AC3E}">
        <p14:creationId xmlns:p14="http://schemas.microsoft.com/office/powerpoint/2010/main" val="1447188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30</a:t>
            </a:fld>
            <a:endParaRPr lang="en-US"/>
          </a:p>
        </p:txBody>
      </p:sp>
    </p:spTree>
    <p:extLst>
      <p:ext uri="{BB962C8B-B14F-4D97-AF65-F5344CB8AC3E}">
        <p14:creationId xmlns:p14="http://schemas.microsoft.com/office/powerpoint/2010/main" val="1897575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31</a:t>
            </a:fld>
            <a:endParaRPr lang="en-US"/>
          </a:p>
        </p:txBody>
      </p:sp>
    </p:spTree>
    <p:extLst>
      <p:ext uri="{BB962C8B-B14F-4D97-AF65-F5344CB8AC3E}">
        <p14:creationId xmlns:p14="http://schemas.microsoft.com/office/powerpoint/2010/main" val="40646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32</a:t>
            </a:fld>
            <a:endParaRPr lang="en-US"/>
          </a:p>
        </p:txBody>
      </p:sp>
    </p:spTree>
    <p:extLst>
      <p:ext uri="{BB962C8B-B14F-4D97-AF65-F5344CB8AC3E}">
        <p14:creationId xmlns:p14="http://schemas.microsoft.com/office/powerpoint/2010/main" val="3050455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kern="1200" dirty="0">
                <a:solidFill>
                  <a:schemeClr val="tx1"/>
                </a:solidFill>
                <a:effectLst/>
                <a:latin typeface="+mn-lt"/>
                <a:ea typeface="+mn-ea"/>
                <a:cs typeface="+mn-cs"/>
              </a:rPr>
              <a:t>So, what are the practical implications of the shift towards parallelism in computing? </a:t>
            </a:r>
          </a:p>
          <a:p>
            <a:pPr marL="0" lvl="0" indent="0">
              <a:buFont typeface="Arial" panose="020B0604020202020204" pitchFamily="34" charset="0"/>
              <a:buNone/>
            </a:pPr>
            <a:r>
              <a:rPr lang="en-US" sz="1200" kern="1200" dirty="0">
                <a:solidFill>
                  <a:schemeClr val="tx1"/>
                </a:solidFill>
                <a:effectLst/>
                <a:latin typeface="+mn-lt"/>
                <a:ea typeface="+mn-ea"/>
                <a:cs typeface="+mn-cs"/>
              </a:rPr>
              <a:t>- Well, in the industry, there is a huge demand for computer scientists and programmers who have the skills and understanding to work with parallel systems whether directly or indirectly. </a:t>
            </a:r>
          </a:p>
          <a:p>
            <a:pPr marL="0" lvl="0" indent="0">
              <a:buFont typeface="Arial" panose="020B0604020202020204" pitchFamily="34" charset="0"/>
              <a:buNone/>
            </a:pPr>
            <a:r>
              <a:rPr lang="en-US" sz="1200" kern="1200" dirty="0">
                <a:solidFill>
                  <a:schemeClr val="tx1"/>
                </a:solidFill>
                <a:effectLst/>
                <a:latin typeface="+mn-lt"/>
                <a:ea typeface="+mn-ea"/>
                <a:cs typeface="+mn-cs"/>
              </a:rPr>
              <a:t>- Not every programmer is going to be writing parallel code or anything performance oriented necessarily. </a:t>
            </a:r>
          </a:p>
          <a:p>
            <a:pPr marL="0" lvl="0" indent="0">
              <a:buFont typeface="Arial" panose="020B0604020202020204" pitchFamily="34" charset="0"/>
              <a:buNone/>
            </a:pPr>
            <a:r>
              <a:rPr lang="en-US" sz="1200" kern="1200" dirty="0">
                <a:solidFill>
                  <a:schemeClr val="tx1"/>
                </a:solidFill>
                <a:effectLst/>
                <a:latin typeface="+mn-lt"/>
                <a:ea typeface="+mn-ea"/>
                <a:cs typeface="+mn-cs"/>
              </a:rPr>
              <a:t>- But they still need to have understanding of the systems that their code will run on and be able to think in terms of parallelism</a:t>
            </a:r>
            <a:r>
              <a:rPr lang="en-US" sz="24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 problem is that, in academic environments, the curricula is still emphasizing serial coding and thinking which obviously needs to change. </a:t>
            </a:r>
          </a:p>
          <a:p>
            <a:r>
              <a:rPr lang="en-US" sz="1200" kern="1200" dirty="0">
                <a:solidFill>
                  <a:schemeClr val="tx1"/>
                </a:solidFill>
                <a:effectLst/>
                <a:latin typeface="+mn-lt"/>
                <a:ea typeface="+mn-ea"/>
                <a:cs typeface="+mn-cs"/>
              </a:rPr>
              <a:t>- And it is, the newest ACM and ABET standards are calling for parallel concepts to be taught earlier in the coursework, even in introductory CS classes. </a:t>
            </a:r>
          </a:p>
          <a:p>
            <a:r>
              <a:rPr lang="en-US" sz="1200" kern="1200" dirty="0">
                <a:solidFill>
                  <a:schemeClr val="tx1"/>
                </a:solidFill>
                <a:effectLst/>
                <a:latin typeface="+mn-lt"/>
                <a:ea typeface="+mn-ea"/>
                <a:cs typeface="+mn-cs"/>
              </a:rPr>
              <a:t>- And they’re being taught in required classes rather than just in electives as they were in the past.</a:t>
            </a:r>
          </a:p>
          <a:p>
            <a:r>
              <a:rPr lang="en-US" sz="1200" kern="1200" dirty="0">
                <a:solidFill>
                  <a:schemeClr val="tx1"/>
                </a:solidFill>
                <a:effectLst/>
                <a:latin typeface="+mn-lt"/>
                <a:ea typeface="+mn-ea"/>
                <a:cs typeface="+mn-cs"/>
              </a:rPr>
              <a:t>- And there has been a lot of research exploring the best way to start integrating this new material into the existing curricula, I’ve included a few recent examples in the references.  </a:t>
            </a:r>
          </a:p>
          <a:p>
            <a:pPr marL="0" lvl="0" indent="0">
              <a:buFont typeface="Arial" panose="020B0604020202020204" pitchFamily="34" charset="0"/>
              <a:buNone/>
            </a:pPr>
            <a:endParaRPr lang="en-US" sz="2400" dirty="0">
              <a:latin typeface="PT Sans"/>
              <a:cs typeface="PT Sans"/>
            </a:endParaRPr>
          </a:p>
        </p:txBody>
      </p:sp>
      <p:sp>
        <p:nvSpPr>
          <p:cNvPr id="4" name="Slide Number Placeholder 3"/>
          <p:cNvSpPr>
            <a:spLocks noGrp="1"/>
          </p:cNvSpPr>
          <p:nvPr>
            <p:ph type="sldNum" sz="quarter" idx="5"/>
          </p:nvPr>
        </p:nvSpPr>
        <p:spPr/>
        <p:txBody>
          <a:bodyPr/>
          <a:lstStyle/>
          <a:p>
            <a:fld id="{C2BD018C-DA4B-493F-923E-1749C5AF428A}" type="slidenum">
              <a:rPr lang="en-US" smtClean="0"/>
              <a:t>4</a:t>
            </a:fld>
            <a:endParaRPr lang="en-US"/>
          </a:p>
        </p:txBody>
      </p:sp>
    </p:spTree>
    <p:extLst>
      <p:ext uri="{BB962C8B-B14F-4D97-AF65-F5344CB8AC3E}">
        <p14:creationId xmlns:p14="http://schemas.microsoft.com/office/powerpoint/2010/main" val="2133378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iPDC</a:t>
            </a:r>
            <a:r>
              <a:rPr lang="en-US" sz="1200" kern="1200" dirty="0">
                <a:solidFill>
                  <a:schemeClr val="tx1"/>
                </a:solidFill>
                <a:effectLst/>
                <a:latin typeface="+mn-lt"/>
                <a:ea typeface="+mn-ea"/>
                <a:cs typeface="+mn-cs"/>
              </a:rPr>
              <a:t> is an initiative here at Tennessee Tech that focuses on providing professors with resources and training on how to teach parallel concepts in early CS courses. </a:t>
            </a:r>
          </a:p>
          <a:p>
            <a:r>
              <a:rPr lang="en-US" sz="1200" kern="1200" dirty="0">
                <a:solidFill>
                  <a:schemeClr val="tx1"/>
                </a:solidFill>
                <a:effectLst/>
                <a:latin typeface="+mn-lt"/>
                <a:ea typeface="+mn-ea"/>
                <a:cs typeface="+mn-cs"/>
              </a:rPr>
              <a:t>- Professors can attend one of the workshops where they go through some basic lectures on parallel concepts and fundamentals and then participate in hands on programming exercises. </a:t>
            </a:r>
          </a:p>
          <a:p>
            <a:r>
              <a:rPr lang="en-US" sz="1200" kern="1200" dirty="0">
                <a:solidFill>
                  <a:schemeClr val="tx1"/>
                </a:solidFill>
                <a:effectLst/>
                <a:latin typeface="+mn-lt"/>
                <a:ea typeface="+mn-ea"/>
                <a:cs typeface="+mn-cs"/>
              </a:rPr>
              <a:t>- There are also teaching modules on the </a:t>
            </a:r>
            <a:r>
              <a:rPr lang="en-US" sz="1200" kern="1200" dirty="0" err="1">
                <a:solidFill>
                  <a:schemeClr val="tx1"/>
                </a:solidFill>
                <a:effectLst/>
                <a:latin typeface="+mn-lt"/>
                <a:ea typeface="+mn-ea"/>
                <a:cs typeface="+mn-cs"/>
              </a:rPr>
              <a:t>iPDC</a:t>
            </a:r>
            <a:r>
              <a:rPr lang="en-US" sz="1200" kern="1200" dirty="0">
                <a:solidFill>
                  <a:schemeClr val="tx1"/>
                </a:solidFill>
                <a:effectLst/>
                <a:latin typeface="+mn-lt"/>
                <a:ea typeface="+mn-ea"/>
                <a:cs typeface="+mn-cs"/>
              </a:rPr>
              <a:t> website that anyone can access and use and include programming exercises as well as what we call “unplugged” activities where parallel concepts are taught without using programming or computers. </a:t>
            </a:r>
          </a:p>
          <a:p>
            <a:r>
              <a:rPr lang="en-US" sz="1200" kern="1200" dirty="0">
                <a:solidFill>
                  <a:schemeClr val="tx1"/>
                </a:solidFill>
                <a:effectLst/>
                <a:latin typeface="+mn-lt"/>
                <a:ea typeface="+mn-ea"/>
                <a:cs typeface="+mn-cs"/>
              </a:rPr>
              <a:t>- And these are great for getting students to connect the concepts to real life and think in parallel because that really is our main goal, to teach them how to think in terms of parallelism and concurrent dependencies not just get really good at writing threaded code or using some multithreading library</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5</a:t>
            </a:fld>
            <a:endParaRPr lang="en-US"/>
          </a:p>
        </p:txBody>
      </p:sp>
    </p:spTree>
    <p:extLst>
      <p:ext uri="{BB962C8B-B14F-4D97-AF65-F5344CB8AC3E}">
        <p14:creationId xmlns:p14="http://schemas.microsoft.com/office/powerpoint/2010/main" val="2336376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ran across this image while watching a conference presentation talking about Python </a:t>
            </a:r>
            <a:r>
              <a:rPr lang="en-US" sz="1200" kern="1200" dirty="0" err="1">
                <a:solidFill>
                  <a:schemeClr val="tx1"/>
                </a:solidFill>
                <a:effectLst/>
                <a:latin typeface="+mn-lt"/>
                <a:ea typeface="+mn-ea"/>
                <a:cs typeface="+mn-cs"/>
              </a:rPr>
              <a:t>asyncio</a:t>
            </a:r>
            <a:r>
              <a:rPr lang="en-US" sz="1200" kern="1200" dirty="0">
                <a:solidFill>
                  <a:schemeClr val="tx1"/>
                </a:solidFill>
                <a:effectLst/>
                <a:latin typeface="+mn-lt"/>
                <a:ea typeface="+mn-ea"/>
                <a:cs typeface="+mn-cs"/>
              </a:rPr>
              <a:t> and ironically enough why the Python global interpreter lock is a feature instead of a limitation. </a:t>
            </a:r>
          </a:p>
          <a:p>
            <a:r>
              <a:rPr lang="en-US" sz="1200" kern="1200" dirty="0">
                <a:solidFill>
                  <a:schemeClr val="tx1"/>
                </a:solidFill>
                <a:effectLst/>
                <a:latin typeface="+mn-lt"/>
                <a:ea typeface="+mn-ea"/>
                <a:cs typeface="+mn-cs"/>
              </a:rPr>
              <a:t>- If you don’t know what the global interpreter lock is, I’ll cover that more later. </a:t>
            </a:r>
          </a:p>
          <a:p>
            <a:r>
              <a:rPr lang="en-US" sz="1200" kern="1200" dirty="0">
                <a:solidFill>
                  <a:schemeClr val="tx1"/>
                </a:solidFill>
                <a:effectLst/>
                <a:latin typeface="+mn-lt"/>
                <a:ea typeface="+mn-ea"/>
                <a:cs typeface="+mn-cs"/>
              </a:rPr>
              <a:t>- But the sentiment of this photo isn’t completely without merit. </a:t>
            </a:r>
          </a:p>
          <a:p>
            <a:r>
              <a:rPr lang="en-US" sz="1200" kern="1200" dirty="0">
                <a:solidFill>
                  <a:schemeClr val="tx1"/>
                </a:solidFill>
                <a:effectLst/>
                <a:latin typeface="+mn-lt"/>
                <a:ea typeface="+mn-ea"/>
                <a:cs typeface="+mn-cs"/>
              </a:rPr>
              <a:t>- Writing parallel code is hard, for several different reasons. </a:t>
            </a:r>
          </a:p>
          <a:p>
            <a:r>
              <a:rPr lang="en-US" sz="1200" kern="1200" dirty="0">
                <a:solidFill>
                  <a:schemeClr val="tx1"/>
                </a:solidFill>
                <a:effectLst/>
                <a:latin typeface="+mn-lt"/>
                <a:ea typeface="+mn-ea"/>
                <a:cs typeface="+mn-cs"/>
              </a:rPr>
              <a:t>- One of them is that thinking in parallel doesn’t always come naturally particularly to new programmers and everything you have to keep up with in your head can quickly get complicated and difficult to manage. </a:t>
            </a:r>
          </a:p>
          <a:p>
            <a:r>
              <a:rPr lang="en-US" sz="1200" kern="1200" dirty="0">
                <a:solidFill>
                  <a:schemeClr val="tx1"/>
                </a:solidFill>
                <a:effectLst/>
                <a:latin typeface="+mn-lt"/>
                <a:ea typeface="+mn-ea"/>
                <a:cs typeface="+mn-cs"/>
              </a:rPr>
              <a:t>- So, it is important to keep this in mind when choosing a tool for teaching parallelism</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6</a:t>
            </a:fld>
            <a:endParaRPr lang="en-US"/>
          </a:p>
        </p:txBody>
      </p:sp>
    </p:spTree>
    <p:extLst>
      <p:ext uri="{BB962C8B-B14F-4D97-AF65-F5344CB8AC3E}">
        <p14:creationId xmlns:p14="http://schemas.microsoft.com/office/powerpoint/2010/main" val="357992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000"/>
              </a:spcAft>
            </a:pPr>
            <a:endParaRPr lang="en-US" sz="1200" dirty="0">
              <a:latin typeface="PT Sans"/>
              <a:cs typeface="PT Sans"/>
            </a:endParaRPr>
          </a:p>
          <a:p>
            <a:pPr>
              <a:spcAft>
                <a:spcPts val="1000"/>
              </a:spcAft>
            </a:pPr>
            <a:r>
              <a:rPr lang="en-US" sz="1200" kern="1200" dirty="0">
                <a:solidFill>
                  <a:schemeClr val="tx1"/>
                </a:solidFill>
                <a:effectLst/>
                <a:latin typeface="+mn-lt"/>
                <a:ea typeface="+mn-ea"/>
                <a:cs typeface="+mn-cs"/>
              </a:rPr>
              <a:t>OpenMP or Open Multiprocessing is a shared-memory multithreading library that is used in the IPDC workshops. </a:t>
            </a:r>
          </a:p>
          <a:p>
            <a:pPr>
              <a:spcAft>
                <a:spcPts val="1000"/>
              </a:spcAft>
            </a:pPr>
            <a:r>
              <a:rPr lang="en-US" sz="1200" kern="1200" dirty="0">
                <a:solidFill>
                  <a:schemeClr val="tx1"/>
                </a:solidFill>
                <a:effectLst/>
                <a:latin typeface="+mn-lt"/>
                <a:ea typeface="+mn-ea"/>
                <a:cs typeface="+mn-cs"/>
              </a:rPr>
              <a:t>- It was first released for FORTRAN in 1997 as a 60 or so page document and has since gone through quite a few revisions. </a:t>
            </a:r>
          </a:p>
          <a:p>
            <a:pPr>
              <a:spcAft>
                <a:spcPts val="1000"/>
              </a:spcAft>
            </a:pPr>
            <a:r>
              <a:rPr lang="en-US" sz="1200" kern="1200" dirty="0">
                <a:solidFill>
                  <a:schemeClr val="tx1"/>
                </a:solidFill>
                <a:effectLst/>
                <a:latin typeface="+mn-lt"/>
                <a:ea typeface="+mn-ea"/>
                <a:cs typeface="+mn-cs"/>
              </a:rPr>
              <a:t>- The latest version is up to over 700 pages and has added lots of new features and abilities. </a:t>
            </a:r>
          </a:p>
          <a:p>
            <a:pPr>
              <a:spcAft>
                <a:spcPts val="1000"/>
              </a:spcAft>
            </a:pPr>
            <a:r>
              <a:rPr lang="en-US" sz="1200" kern="1200" dirty="0">
                <a:solidFill>
                  <a:schemeClr val="tx1"/>
                </a:solidFill>
                <a:effectLst/>
                <a:latin typeface="+mn-lt"/>
                <a:ea typeface="+mn-ea"/>
                <a:cs typeface="+mn-cs"/>
              </a:rPr>
              <a:t>- The most important thing that OpenMP does is that it removes the responsibility from the programmer for thread creation and management. </a:t>
            </a:r>
          </a:p>
          <a:p>
            <a:pPr>
              <a:spcAft>
                <a:spcPts val="1000"/>
              </a:spcAft>
            </a:pPr>
            <a:r>
              <a:rPr lang="en-US" sz="1200" kern="1200" dirty="0">
                <a:solidFill>
                  <a:schemeClr val="tx1"/>
                </a:solidFill>
                <a:effectLst/>
                <a:latin typeface="+mn-lt"/>
                <a:ea typeface="+mn-ea"/>
                <a:cs typeface="+mn-cs"/>
              </a:rPr>
              <a:t>- This is great because the programmer can focus on how they want their code to be run in parallel without all the extra overhead of writing the low-level threading code. </a:t>
            </a:r>
          </a:p>
          <a:p>
            <a:pPr>
              <a:spcAft>
                <a:spcPts val="1000"/>
              </a:spcAft>
            </a:pPr>
            <a:r>
              <a:rPr lang="en-US" sz="1200" kern="1200" dirty="0">
                <a:solidFill>
                  <a:schemeClr val="tx1"/>
                </a:solidFill>
                <a:effectLst/>
                <a:latin typeface="+mn-lt"/>
                <a:ea typeface="+mn-ea"/>
                <a:cs typeface="+mn-cs"/>
              </a:rPr>
              <a:t>- Instead, they describe how the code should be run using high level compiler directives and the code is transformed into the equivalent threaded code automatically. </a:t>
            </a:r>
          </a:p>
          <a:p>
            <a:pPr>
              <a:spcAft>
                <a:spcPts val="1000"/>
              </a:spcAft>
            </a:pPr>
            <a:r>
              <a:rPr lang="en-US" sz="1200" kern="1200" dirty="0">
                <a:solidFill>
                  <a:schemeClr val="tx1"/>
                </a:solidFill>
                <a:effectLst/>
                <a:latin typeface="+mn-lt"/>
                <a:ea typeface="+mn-ea"/>
                <a:cs typeface="+mn-cs"/>
              </a:rPr>
              <a:t>- That image at the bottom there shows just how little boilerplate code is required to have a basic parallel region. </a:t>
            </a:r>
          </a:p>
          <a:p>
            <a:pPr>
              <a:spcAft>
                <a:spcPts val="1000"/>
              </a:spcAft>
            </a:pPr>
            <a:r>
              <a:rPr lang="en-US" sz="1200" kern="1200" dirty="0">
                <a:solidFill>
                  <a:schemeClr val="tx1"/>
                </a:solidFill>
                <a:effectLst/>
                <a:latin typeface="+mn-lt"/>
                <a:ea typeface="+mn-ea"/>
                <a:cs typeface="+mn-cs"/>
              </a:rPr>
              <a:t>- That simple directive will automatically create threads and execute the next block in parallel and that’s it. </a:t>
            </a:r>
          </a:p>
          <a:p>
            <a:pPr>
              <a:spcAft>
                <a:spcPts val="1000"/>
              </a:spcAft>
            </a:pPr>
            <a:r>
              <a:rPr lang="en-US" sz="1200" kern="1200" dirty="0">
                <a:solidFill>
                  <a:schemeClr val="tx1"/>
                </a:solidFill>
                <a:effectLst/>
                <a:latin typeface="+mn-lt"/>
                <a:ea typeface="+mn-ea"/>
                <a:cs typeface="+mn-cs"/>
              </a:rPr>
              <a:t>- This is very useful for teaching parallel concepts to new students because they are better able to focus on the concepts themselves instead of putting their effort towards learning the ins and outs of a threading library</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7</a:t>
            </a:fld>
            <a:endParaRPr lang="en-US"/>
          </a:p>
        </p:txBody>
      </p:sp>
    </p:spTree>
    <p:extLst>
      <p:ext uri="{BB962C8B-B14F-4D97-AF65-F5344CB8AC3E}">
        <p14:creationId xmlns:p14="http://schemas.microsoft.com/office/powerpoint/2010/main" val="3385291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what is the problem? </a:t>
            </a:r>
          </a:p>
          <a:p>
            <a:r>
              <a:rPr lang="en-US" sz="1200" kern="1200" dirty="0">
                <a:solidFill>
                  <a:schemeClr val="tx1"/>
                </a:solidFill>
                <a:effectLst/>
                <a:latin typeface="+mn-lt"/>
                <a:ea typeface="+mn-ea"/>
                <a:cs typeface="+mn-cs"/>
              </a:rPr>
              <a:t>- Currently, the top three languages used for teaching early CS classes is C or C++, Java, and Python. </a:t>
            </a:r>
          </a:p>
          <a:p>
            <a:r>
              <a:rPr lang="en-US" sz="1200" kern="1200" dirty="0">
                <a:solidFill>
                  <a:schemeClr val="tx1"/>
                </a:solidFill>
                <a:effectLst/>
                <a:latin typeface="+mn-lt"/>
                <a:ea typeface="+mn-ea"/>
                <a:cs typeface="+mn-cs"/>
              </a:rPr>
              <a:t>- And they all have roughly equal market share across universities. </a:t>
            </a:r>
          </a:p>
          <a:p>
            <a:r>
              <a:rPr lang="en-US" sz="1200" kern="1200" dirty="0">
                <a:solidFill>
                  <a:schemeClr val="tx1"/>
                </a:solidFill>
                <a:effectLst/>
                <a:latin typeface="+mn-lt"/>
                <a:ea typeface="+mn-ea"/>
                <a:cs typeface="+mn-cs"/>
              </a:rPr>
              <a:t>- Out of these, OpenMP only supports C/C++. </a:t>
            </a:r>
          </a:p>
          <a:p>
            <a:r>
              <a:rPr lang="en-US" sz="1200" kern="1200" dirty="0">
                <a:solidFill>
                  <a:schemeClr val="tx1"/>
                </a:solidFill>
                <a:effectLst/>
                <a:latin typeface="+mn-lt"/>
                <a:ea typeface="+mn-ea"/>
                <a:cs typeface="+mn-cs"/>
              </a:rPr>
              <a:t>- There have been a few projects that implemented OpenMP in Java, and I’ll talk more about those in a minute. </a:t>
            </a:r>
          </a:p>
          <a:p>
            <a:r>
              <a:rPr lang="en-US" sz="1200" kern="1200" dirty="0">
                <a:solidFill>
                  <a:schemeClr val="tx1"/>
                </a:solidFill>
                <a:effectLst/>
                <a:latin typeface="+mn-lt"/>
                <a:ea typeface="+mn-ea"/>
                <a:cs typeface="+mn-cs"/>
              </a:rPr>
              <a:t>- But to our knowledge, there haven’t been any implementations in Python until now</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8</a:t>
            </a:fld>
            <a:endParaRPr lang="en-US"/>
          </a:p>
        </p:txBody>
      </p:sp>
    </p:spTree>
    <p:extLst>
      <p:ext uri="{BB962C8B-B14F-4D97-AF65-F5344CB8AC3E}">
        <p14:creationId xmlns:p14="http://schemas.microsoft.com/office/powerpoint/2010/main" val="3411572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that is exactly what we have been working on. </a:t>
            </a:r>
          </a:p>
          <a:p>
            <a:r>
              <a:rPr lang="en-US" sz="1200" kern="1200" dirty="0">
                <a:solidFill>
                  <a:schemeClr val="tx1"/>
                </a:solidFill>
                <a:effectLst/>
                <a:latin typeface="+mn-lt"/>
                <a:ea typeface="+mn-ea"/>
                <a:cs typeface="+mn-cs"/>
              </a:rPr>
              <a:t>- The goal of this project has been to implement </a:t>
            </a:r>
            <a:r>
              <a:rPr lang="en-US" sz="1200" b="0" u="sng" kern="1200" dirty="0">
                <a:solidFill>
                  <a:schemeClr val="tx1"/>
                </a:solidFill>
                <a:effectLst/>
                <a:latin typeface="+mn-lt"/>
                <a:ea typeface="+mn-ea"/>
                <a:cs typeface="+mn-cs"/>
              </a:rPr>
              <a:t>core</a:t>
            </a:r>
            <a:r>
              <a:rPr lang="en-US" sz="1200" kern="1200" dirty="0">
                <a:solidFill>
                  <a:schemeClr val="tx1"/>
                </a:solidFill>
                <a:effectLst/>
                <a:latin typeface="+mn-lt"/>
                <a:ea typeface="+mn-ea"/>
                <a:cs typeface="+mn-cs"/>
              </a:rPr>
              <a:t> OpenMP directives, clauses, and runtime functions, in python. </a:t>
            </a:r>
          </a:p>
          <a:p>
            <a:r>
              <a:rPr lang="en-US" sz="1200" kern="1200" dirty="0">
                <a:solidFill>
                  <a:schemeClr val="tx1"/>
                </a:solidFill>
                <a:effectLst/>
                <a:latin typeface="+mn-lt"/>
                <a:ea typeface="+mn-ea"/>
                <a:cs typeface="+mn-cs"/>
              </a:rPr>
              <a:t>- And I’ll explain what I mean by core on the next slide. </a:t>
            </a:r>
          </a:p>
          <a:p>
            <a:r>
              <a:rPr lang="en-US" sz="1200" kern="1200" dirty="0">
                <a:solidFill>
                  <a:schemeClr val="tx1"/>
                </a:solidFill>
                <a:effectLst/>
                <a:latin typeface="+mn-lt"/>
                <a:ea typeface="+mn-ea"/>
                <a:cs typeface="+mn-cs"/>
              </a:rPr>
              <a:t>- But I want to emphasize that this is a teaching tool, not a real-world performance library. </a:t>
            </a:r>
          </a:p>
          <a:p>
            <a:r>
              <a:rPr lang="en-US" sz="1200" kern="1200" dirty="0">
                <a:solidFill>
                  <a:schemeClr val="tx1"/>
                </a:solidFill>
                <a:effectLst/>
                <a:latin typeface="+mn-lt"/>
                <a:ea typeface="+mn-ea"/>
                <a:cs typeface="+mn-cs"/>
              </a:rPr>
              <a:t>- And Python isn’t a performance language. </a:t>
            </a:r>
          </a:p>
          <a:p>
            <a:r>
              <a:rPr lang="en-US" sz="1200" kern="1200" dirty="0">
                <a:solidFill>
                  <a:schemeClr val="tx1"/>
                </a:solidFill>
                <a:effectLst/>
                <a:latin typeface="+mn-lt"/>
                <a:ea typeface="+mn-ea"/>
                <a:cs typeface="+mn-cs"/>
              </a:rPr>
              <a:t>- What we want is to be able to demonstrate the effects of applying parallelism to different problems, but we certainly don’t expect to achieve the same kind of scaling or efficiency that we could get with C. </a:t>
            </a:r>
          </a:p>
          <a:p>
            <a:r>
              <a:rPr lang="en-US" sz="1200" kern="1200" dirty="0">
                <a:solidFill>
                  <a:schemeClr val="tx1"/>
                </a:solidFill>
                <a:effectLst/>
                <a:latin typeface="+mn-lt"/>
                <a:ea typeface="+mn-ea"/>
                <a:cs typeface="+mn-cs"/>
              </a:rPr>
              <a:t>- Our goal is to have the same benefits of OpenMP for teaching concepts like speedup, efficiency, and synchronization, but in the Python language</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BD018C-DA4B-493F-923E-1749C5AF428A}" type="slidenum">
              <a:rPr lang="en-US" smtClean="0"/>
              <a:t>9</a:t>
            </a:fld>
            <a:endParaRPr lang="en-US"/>
          </a:p>
        </p:txBody>
      </p:sp>
    </p:spTree>
    <p:extLst>
      <p:ext uri="{BB962C8B-B14F-4D97-AF65-F5344CB8AC3E}">
        <p14:creationId xmlns:p14="http://schemas.microsoft.com/office/powerpoint/2010/main" val="1084963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25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6/9/21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187954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6/9/21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3028389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509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957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235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6/9/21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2373853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6/9/21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3745176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6/9/21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1471831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6/9/21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2893648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CA4F228-0736-3845-8DDA-425F0C1FA7B1}" type="datetimeFigureOut">
              <a:rPr lang="en-US" smtClean="0"/>
              <a:t>6/9/21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CFF6DED-E907-594F-8636-FD1EFD6E7DEB}" type="slidenum">
              <a:rPr lang="en-US" smtClean="0"/>
              <a:t>‹#›</a:t>
            </a:fld>
            <a:endParaRPr lang="en-US"/>
          </a:p>
        </p:txBody>
      </p:sp>
    </p:spTree>
    <p:extLst>
      <p:ext uri="{BB962C8B-B14F-4D97-AF65-F5344CB8AC3E}">
        <p14:creationId xmlns:p14="http://schemas.microsoft.com/office/powerpoint/2010/main" val="2839023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029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1.jp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25.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jp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1773986"/>
            <a:ext cx="9144000" cy="830997"/>
          </a:xfrm>
          <a:prstGeom prst="rect">
            <a:avLst/>
          </a:prstGeom>
          <a:noFill/>
        </p:spPr>
        <p:txBody>
          <a:bodyPr wrap="square" rtlCol="0">
            <a:spAutoFit/>
          </a:bodyPr>
          <a:lstStyle/>
          <a:p>
            <a:pPr algn="ctr"/>
            <a:r>
              <a:rPr lang="en-US" sz="4800" dirty="0"/>
              <a:t>OpenMP for Python</a:t>
            </a:r>
            <a:endParaRPr lang="en-US" sz="4600" b="1" spc="190" dirty="0">
              <a:latin typeface="PT Sans Narrow Bold"/>
              <a:cs typeface="PT Sans Narrow Bold"/>
            </a:endParaRPr>
          </a:p>
        </p:txBody>
      </p:sp>
      <p:sp>
        <p:nvSpPr>
          <p:cNvPr id="5" name="TextBox 4"/>
          <p:cNvSpPr txBox="1"/>
          <p:nvPr/>
        </p:nvSpPr>
        <p:spPr>
          <a:xfrm>
            <a:off x="0" y="2905780"/>
            <a:ext cx="9144000" cy="1508105"/>
          </a:xfrm>
          <a:prstGeom prst="rect">
            <a:avLst/>
          </a:prstGeom>
          <a:noFill/>
        </p:spPr>
        <p:txBody>
          <a:bodyPr wrap="square" rtlCol="0">
            <a:spAutoFit/>
          </a:bodyPr>
          <a:lstStyle/>
          <a:p>
            <a:pPr algn="ctr"/>
            <a:r>
              <a:rPr lang="en-US" sz="2800" b="1" i="1" spc="150" dirty="0">
                <a:latin typeface="PT Sans"/>
                <a:cs typeface="PT Sans"/>
              </a:rPr>
              <a:t>Caleb Huck</a:t>
            </a:r>
            <a:endParaRPr lang="en-US" b="1" i="1" spc="150" dirty="0">
              <a:latin typeface="PT Sans"/>
              <a:cs typeface="PT Sans"/>
            </a:endParaRPr>
          </a:p>
          <a:p>
            <a:pPr algn="ctr"/>
            <a:r>
              <a:rPr lang="en-US" spc="150" dirty="0">
                <a:latin typeface="Times New Roman" panose="02020603050405020304" pitchFamily="18" charset="0"/>
                <a:cs typeface="Times New Roman" panose="02020603050405020304" pitchFamily="18" charset="0"/>
              </a:rPr>
              <a:t>cthuck42@tntech.edu</a:t>
            </a:r>
          </a:p>
          <a:p>
            <a:pPr algn="ctr"/>
            <a:r>
              <a:rPr lang="en-US" spc="150" dirty="0">
                <a:latin typeface="Times New Roman" panose="02020603050405020304" pitchFamily="18" charset="0"/>
                <a:cs typeface="Times New Roman" panose="02020603050405020304" pitchFamily="18" charset="0"/>
              </a:rPr>
              <a:t>www.calebhuck.me</a:t>
            </a:r>
          </a:p>
          <a:p>
            <a:pPr algn="ctr"/>
            <a:endParaRPr lang="en-US" sz="2800" spc="15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859F40D-1AEC-9B4B-B96C-30C146943BAB}"/>
              </a:ext>
            </a:extLst>
          </p:cNvPr>
          <p:cNvSpPr txBox="1"/>
          <p:nvPr/>
        </p:nvSpPr>
        <p:spPr>
          <a:xfrm>
            <a:off x="6850743" y="-5950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885956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OpenMP Core</a:t>
            </a:r>
          </a:p>
        </p:txBody>
      </p:sp>
      <p:graphicFrame>
        <p:nvGraphicFramePr>
          <p:cNvPr id="2" name="Table 2">
            <a:extLst>
              <a:ext uri="{FF2B5EF4-FFF2-40B4-BE49-F238E27FC236}">
                <a16:creationId xmlns:a16="http://schemas.microsoft.com/office/drawing/2014/main" id="{8ED8D25C-BF12-2041-B3E2-77DAF8F9B523}"/>
              </a:ext>
            </a:extLst>
          </p:cNvPr>
          <p:cNvGraphicFramePr>
            <a:graphicFrameLocks noGrp="1"/>
          </p:cNvGraphicFramePr>
          <p:nvPr>
            <p:extLst>
              <p:ext uri="{D42A27DB-BD31-4B8C-83A1-F6EECF244321}">
                <p14:modId xmlns:p14="http://schemas.microsoft.com/office/powerpoint/2010/main" val="2017846191"/>
              </p:ext>
            </p:extLst>
          </p:nvPr>
        </p:nvGraphicFramePr>
        <p:xfrm>
          <a:off x="671145" y="1834661"/>
          <a:ext cx="7602417" cy="2601576"/>
        </p:xfrm>
        <a:graphic>
          <a:graphicData uri="http://schemas.openxmlformats.org/drawingml/2006/table">
            <a:tbl>
              <a:tblPr firstRow="1" bandRow="1">
                <a:tableStyleId>{5C22544A-7EE6-4342-B048-85BDC9FD1C3A}</a:tableStyleId>
              </a:tblPr>
              <a:tblGrid>
                <a:gridCol w="2534139">
                  <a:extLst>
                    <a:ext uri="{9D8B030D-6E8A-4147-A177-3AD203B41FA5}">
                      <a16:colId xmlns:a16="http://schemas.microsoft.com/office/drawing/2014/main" val="4191129971"/>
                    </a:ext>
                  </a:extLst>
                </a:gridCol>
                <a:gridCol w="2534139">
                  <a:extLst>
                    <a:ext uri="{9D8B030D-6E8A-4147-A177-3AD203B41FA5}">
                      <a16:colId xmlns:a16="http://schemas.microsoft.com/office/drawing/2014/main" val="3896266417"/>
                    </a:ext>
                  </a:extLst>
                </a:gridCol>
                <a:gridCol w="2534139">
                  <a:extLst>
                    <a:ext uri="{9D8B030D-6E8A-4147-A177-3AD203B41FA5}">
                      <a16:colId xmlns:a16="http://schemas.microsoft.com/office/drawing/2014/main" val="3615286981"/>
                    </a:ext>
                  </a:extLst>
                </a:gridCol>
              </a:tblGrid>
              <a:tr h="376536">
                <a:tc>
                  <a:txBody>
                    <a:bodyPr/>
                    <a:lstStyle/>
                    <a:p>
                      <a:r>
                        <a:rPr lang="en-US" dirty="0"/>
                        <a:t>Directives</a:t>
                      </a:r>
                    </a:p>
                  </a:txBody>
                  <a:tcPr/>
                </a:tc>
                <a:tc>
                  <a:txBody>
                    <a:bodyPr/>
                    <a:lstStyle/>
                    <a:p>
                      <a:r>
                        <a:rPr lang="en-US" dirty="0"/>
                        <a:t>Clauses</a:t>
                      </a:r>
                    </a:p>
                  </a:txBody>
                  <a:tcPr/>
                </a:tc>
                <a:tc>
                  <a:txBody>
                    <a:bodyPr/>
                    <a:lstStyle/>
                    <a:p>
                      <a:r>
                        <a:rPr lang="en-US" dirty="0"/>
                        <a:t>Runtime Functions</a:t>
                      </a:r>
                    </a:p>
                  </a:txBody>
                  <a:tcPr/>
                </a:tc>
                <a:extLst>
                  <a:ext uri="{0D108BD9-81ED-4DB2-BD59-A6C34878D82A}">
                    <a16:rowId xmlns:a16="http://schemas.microsoft.com/office/drawing/2014/main" val="2150600676"/>
                  </a:ext>
                </a:extLst>
              </a:tr>
              <a:tr h="370840">
                <a:tc>
                  <a:txBody>
                    <a:bodyPr/>
                    <a:lstStyle/>
                    <a:p>
                      <a:r>
                        <a:rPr lang="en-US" sz="1800" dirty="0">
                          <a:latin typeface="PT Sans"/>
                          <a:cs typeface="PT Sans"/>
                        </a:rPr>
                        <a:t>parallel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num_threads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omp_get_thread_num()</a:t>
                      </a:r>
                    </a:p>
                  </a:txBody>
                  <a:tcPr/>
                </a:tc>
                <a:extLst>
                  <a:ext uri="{0D108BD9-81ED-4DB2-BD59-A6C34878D82A}">
                    <a16:rowId xmlns:a16="http://schemas.microsoft.com/office/drawing/2014/main" val="4280428907"/>
                  </a:ext>
                </a:extLst>
              </a:tr>
              <a:tr h="370840">
                <a:tc>
                  <a:txBody>
                    <a:bodyPr/>
                    <a:lstStyle/>
                    <a:p>
                      <a:r>
                        <a:rPr lang="en-US" sz="1800" dirty="0">
                          <a:latin typeface="PT Sans"/>
                          <a:cs typeface="PT Sans"/>
                        </a:rPr>
                        <a:t>for</a:t>
                      </a:r>
                      <a:endParaRPr lang="en-US" dirty="0"/>
                    </a:p>
                  </a:txBody>
                  <a:tcPr/>
                </a:tc>
                <a:tc>
                  <a:txBody>
                    <a:bodyPr/>
                    <a:lstStyle/>
                    <a:p>
                      <a:r>
                        <a:rPr lang="en-US" sz="1800" dirty="0">
                          <a:latin typeface="PT Sans"/>
                          <a:cs typeface="PT Sans"/>
                        </a:rPr>
                        <a:t>reduction</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omp_get_num_threads()</a:t>
                      </a:r>
                    </a:p>
                  </a:txBody>
                  <a:tcPr/>
                </a:tc>
                <a:extLst>
                  <a:ext uri="{0D108BD9-81ED-4DB2-BD59-A6C34878D82A}">
                    <a16:rowId xmlns:a16="http://schemas.microsoft.com/office/drawing/2014/main" val="391828402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parallel for </a:t>
                      </a:r>
                    </a:p>
                  </a:txBody>
                  <a:tcPr/>
                </a:tc>
                <a:tc>
                  <a:txBody>
                    <a:bodyPr/>
                    <a:lstStyle/>
                    <a:p>
                      <a:r>
                        <a:rPr lang="en-US" sz="1800" dirty="0">
                          <a:latin typeface="PT Sans"/>
                          <a:cs typeface="PT Sans"/>
                        </a:rPr>
                        <a:t>shared</a:t>
                      </a:r>
                      <a:endParaRPr lang="en-US"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latin typeface="PT Sans"/>
                          <a:cs typeface="PT Sans"/>
                        </a:rPr>
                        <a:t>omp_get_wtime()</a:t>
                      </a:r>
                    </a:p>
                  </a:txBody>
                  <a:tcPr/>
                </a:tc>
                <a:extLst>
                  <a:ext uri="{0D108BD9-81ED-4DB2-BD59-A6C34878D82A}">
                    <a16:rowId xmlns:a16="http://schemas.microsoft.com/office/drawing/2014/main" val="3859837544"/>
                  </a:ext>
                </a:extLst>
              </a:tr>
              <a:tr h="370840">
                <a:tc>
                  <a:txBody>
                    <a:bodyPr/>
                    <a:lstStyle/>
                    <a:p>
                      <a:r>
                        <a:rPr lang="en-US" sz="1800" dirty="0">
                          <a:latin typeface="PT Sans"/>
                          <a:cs typeface="PT Sans"/>
                        </a:rPr>
                        <a:t>barrier</a:t>
                      </a:r>
                      <a:endParaRPr lang="en-US" dirty="0"/>
                    </a:p>
                  </a:txBody>
                  <a:tcPr/>
                </a:tc>
                <a:tc>
                  <a:txBody>
                    <a:bodyPr/>
                    <a:lstStyle/>
                    <a:p>
                      <a:r>
                        <a:rPr lang="en-US" sz="1800" dirty="0">
                          <a:latin typeface="PT Sans"/>
                          <a:cs typeface="PT Sans"/>
                        </a:rPr>
                        <a:t>private</a:t>
                      </a:r>
                      <a:endParaRPr lang="en-US" dirty="0"/>
                    </a:p>
                  </a:txBody>
                  <a:tcPr/>
                </a:tc>
                <a:tc>
                  <a:txBody>
                    <a:bodyPr/>
                    <a:lstStyle/>
                    <a:p>
                      <a:endParaRPr lang="en-US"/>
                    </a:p>
                  </a:txBody>
                  <a:tcPr/>
                </a:tc>
                <a:extLst>
                  <a:ext uri="{0D108BD9-81ED-4DB2-BD59-A6C34878D82A}">
                    <a16:rowId xmlns:a16="http://schemas.microsoft.com/office/drawing/2014/main" val="637276695"/>
                  </a:ext>
                </a:extLst>
              </a:tr>
              <a:tr h="370840">
                <a:tc>
                  <a:txBody>
                    <a:bodyPr/>
                    <a:lstStyle/>
                    <a:p>
                      <a:r>
                        <a:rPr lang="en-US" sz="1800" dirty="0">
                          <a:latin typeface="PT Sans"/>
                          <a:cs typeface="PT Sans"/>
                        </a:rPr>
                        <a:t>critical</a:t>
                      </a:r>
                      <a:endParaRPr lang="en-US" dirty="0"/>
                    </a:p>
                  </a:txBody>
                  <a:tcPr/>
                </a:tc>
                <a:tc>
                  <a:txBody>
                    <a:bodyPr/>
                    <a:lstStyle/>
                    <a:p>
                      <a:r>
                        <a:rPr lang="en-US" sz="1800" dirty="0">
                          <a:latin typeface="PT Sans"/>
                          <a:cs typeface="PT Sans"/>
                        </a:rPr>
                        <a:t>firstprivate</a:t>
                      </a:r>
                      <a:endParaRPr lang="en-US" dirty="0"/>
                    </a:p>
                  </a:txBody>
                  <a:tcPr/>
                </a:tc>
                <a:tc>
                  <a:txBody>
                    <a:bodyPr/>
                    <a:lstStyle/>
                    <a:p>
                      <a:endParaRPr lang="en-US"/>
                    </a:p>
                  </a:txBody>
                  <a:tcPr/>
                </a:tc>
                <a:extLst>
                  <a:ext uri="{0D108BD9-81ED-4DB2-BD59-A6C34878D82A}">
                    <a16:rowId xmlns:a16="http://schemas.microsoft.com/office/drawing/2014/main" val="4151250873"/>
                  </a:ext>
                </a:extLst>
              </a:tr>
              <a:tr h="370840">
                <a:tc>
                  <a:txBody>
                    <a:bodyPr/>
                    <a:lstStyle/>
                    <a:p>
                      <a:endParaRPr lang="en-US"/>
                    </a:p>
                  </a:txBody>
                  <a:tcPr/>
                </a:tc>
                <a:tc>
                  <a:txBody>
                    <a:bodyPr/>
                    <a:lstStyle/>
                    <a:p>
                      <a:r>
                        <a:rPr lang="en-US" sz="1800" dirty="0">
                          <a:latin typeface="PT Sans"/>
                          <a:cs typeface="PT Sans"/>
                        </a:rPr>
                        <a:t>lastprivate</a:t>
                      </a:r>
                      <a:endParaRPr lang="en-US" dirty="0"/>
                    </a:p>
                  </a:txBody>
                  <a:tcPr/>
                </a:tc>
                <a:tc>
                  <a:txBody>
                    <a:bodyPr/>
                    <a:lstStyle/>
                    <a:p>
                      <a:endParaRPr lang="en-US" dirty="0"/>
                    </a:p>
                  </a:txBody>
                  <a:tcPr/>
                </a:tc>
                <a:extLst>
                  <a:ext uri="{0D108BD9-81ED-4DB2-BD59-A6C34878D82A}">
                    <a16:rowId xmlns:a16="http://schemas.microsoft.com/office/drawing/2014/main" val="1868186025"/>
                  </a:ext>
                </a:extLst>
              </a:tr>
            </a:tbl>
          </a:graphicData>
        </a:graphic>
      </p:graphicFrame>
    </p:spTree>
    <p:extLst>
      <p:ext uri="{BB962C8B-B14F-4D97-AF65-F5344CB8AC3E}">
        <p14:creationId xmlns:p14="http://schemas.microsoft.com/office/powerpoint/2010/main" val="2639919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Related Work</a:t>
            </a:r>
          </a:p>
        </p:txBody>
      </p:sp>
      <p:sp>
        <p:nvSpPr>
          <p:cNvPr id="6" name="TextBox 5"/>
          <p:cNvSpPr txBox="1"/>
          <p:nvPr/>
        </p:nvSpPr>
        <p:spPr>
          <a:xfrm>
            <a:off x="404262" y="1003010"/>
            <a:ext cx="8258476" cy="5324535"/>
          </a:xfrm>
          <a:prstGeom prst="rect">
            <a:avLst/>
          </a:prstGeom>
          <a:noFill/>
        </p:spPr>
        <p:txBody>
          <a:bodyPr wrap="square" rtlCol="0">
            <a:spAutoFit/>
          </a:bodyPr>
          <a:lstStyle/>
          <a:p>
            <a:r>
              <a:rPr lang="en-US" sz="2000" dirty="0">
                <a:latin typeface="PT Sans"/>
                <a:cs typeface="PT Sans"/>
              </a:rPr>
              <a:t>Jomp [14]</a:t>
            </a:r>
          </a:p>
          <a:p>
            <a:pPr marL="342900" indent="-342900">
              <a:buFont typeface="Arial" panose="020B0604020202020204" pitchFamily="34" charset="0"/>
              <a:buChar char="•"/>
            </a:pPr>
            <a:r>
              <a:rPr lang="en-US" sz="2000" dirty="0">
                <a:latin typeface="PT Sans"/>
                <a:cs typeface="PT Sans"/>
              </a:rPr>
              <a:t>Released in 2000</a:t>
            </a:r>
          </a:p>
          <a:p>
            <a:pPr marL="342900" indent="-342900">
              <a:buFont typeface="Arial" panose="020B0604020202020204" pitchFamily="34" charset="0"/>
              <a:buChar char="•"/>
            </a:pPr>
            <a:r>
              <a:rPr lang="en-US" sz="2000" dirty="0">
                <a:latin typeface="PT Sans"/>
                <a:cs typeface="PT Sans"/>
              </a:rPr>
              <a:t>Java 1.x and OpenMP version 1.0</a:t>
            </a:r>
          </a:p>
          <a:p>
            <a:pPr marL="342900" indent="-342900">
              <a:buFont typeface="Arial" panose="020B0604020202020204" pitchFamily="34" charset="0"/>
              <a:buChar char="•"/>
            </a:pPr>
            <a:r>
              <a:rPr lang="en-US" sz="2000" dirty="0">
                <a:latin typeface="PT Sans"/>
                <a:cs typeface="PT Sans"/>
              </a:rPr>
              <a:t>Two phase compilation (.</a:t>
            </a:r>
            <a:r>
              <a:rPr lang="en-US" sz="2000" dirty="0" err="1">
                <a:latin typeface="PT Sans"/>
                <a:cs typeface="PT Sans"/>
              </a:rPr>
              <a:t>jomp</a:t>
            </a:r>
            <a:r>
              <a:rPr lang="en-US" sz="2000" dirty="0">
                <a:latin typeface="PT Sans"/>
                <a:cs typeface="PT Sans"/>
              </a:rPr>
              <a:t>      .java      .class)</a:t>
            </a:r>
          </a:p>
          <a:p>
            <a:endParaRPr lang="en-US" sz="2000" dirty="0">
              <a:latin typeface="PT Sans"/>
              <a:cs typeface="PT Sans"/>
            </a:endParaRPr>
          </a:p>
          <a:p>
            <a:r>
              <a:rPr lang="en-US" sz="2000" dirty="0" err="1">
                <a:latin typeface="PT Sans"/>
                <a:cs typeface="PT Sans"/>
              </a:rPr>
              <a:t>Pyjama</a:t>
            </a:r>
            <a:r>
              <a:rPr lang="en-US" sz="2000" dirty="0">
                <a:latin typeface="PT Sans"/>
                <a:cs typeface="PT Sans"/>
              </a:rPr>
              <a:t> [15]</a:t>
            </a:r>
          </a:p>
          <a:p>
            <a:pPr marL="342900" indent="-342900">
              <a:buFont typeface="Arial" panose="020B0604020202020204" pitchFamily="34" charset="0"/>
              <a:buChar char="•"/>
            </a:pPr>
            <a:r>
              <a:rPr lang="en-US" sz="2000" dirty="0">
                <a:latin typeface="PT Sans"/>
                <a:cs typeface="PT Sans"/>
              </a:rPr>
              <a:t>Released in 2013</a:t>
            </a:r>
          </a:p>
          <a:p>
            <a:pPr marL="342900" indent="-342900">
              <a:buFont typeface="Arial" panose="020B0604020202020204" pitchFamily="34" charset="0"/>
              <a:buChar char="•"/>
            </a:pPr>
            <a:r>
              <a:rPr lang="en-US" sz="2000" dirty="0">
                <a:latin typeface="PT Sans"/>
                <a:cs typeface="PT Sans"/>
              </a:rPr>
              <a:t>Java 7 and OpenMP 4.x</a:t>
            </a:r>
          </a:p>
          <a:p>
            <a:pPr marL="342900" indent="-342900">
              <a:buFont typeface="Arial" panose="020B0604020202020204" pitchFamily="34" charset="0"/>
              <a:buChar char="•"/>
            </a:pPr>
            <a:r>
              <a:rPr lang="en-US" sz="2000" dirty="0">
                <a:latin typeface="PT Sans"/>
                <a:cs typeface="PT Sans"/>
              </a:rPr>
              <a:t>Two phases combined to single application (.java      .class)</a:t>
            </a:r>
          </a:p>
          <a:p>
            <a:pPr marL="342900" indent="-342900">
              <a:buFont typeface="Arial" panose="020B0604020202020204" pitchFamily="34" charset="0"/>
              <a:buChar char="•"/>
            </a:pPr>
            <a:r>
              <a:rPr lang="en-US" sz="2000" dirty="0">
                <a:latin typeface="PT Sans"/>
                <a:cs typeface="PT Sans"/>
              </a:rPr>
              <a:t>Used in </a:t>
            </a:r>
            <a:r>
              <a:rPr lang="en-US" sz="2000" dirty="0" err="1">
                <a:latin typeface="PT Sans"/>
                <a:cs typeface="PT Sans"/>
              </a:rPr>
              <a:t>iPDC</a:t>
            </a:r>
            <a:endParaRPr lang="en-US" sz="2000" dirty="0">
              <a:latin typeface="PT Sans"/>
              <a:cs typeface="PT Sans"/>
            </a:endParaRPr>
          </a:p>
          <a:p>
            <a:pPr marL="342900" indent="-342900">
              <a:buFont typeface="Arial" panose="020B0604020202020204" pitchFamily="34" charset="0"/>
              <a:buChar char="•"/>
            </a:pPr>
            <a:endParaRPr lang="en-US" sz="2000" dirty="0">
              <a:latin typeface="PT Sans"/>
              <a:cs typeface="PT Sans"/>
            </a:endParaRPr>
          </a:p>
          <a:p>
            <a:r>
              <a:rPr lang="en-US" sz="2000" dirty="0">
                <a:latin typeface="PT Sans"/>
                <a:cs typeface="PT Sans"/>
              </a:rPr>
              <a:t>Omp4J [16]</a:t>
            </a:r>
          </a:p>
          <a:p>
            <a:pPr marL="342900" indent="-342900">
              <a:buFont typeface="Arial" panose="020B0604020202020204" pitchFamily="34" charset="0"/>
              <a:buChar char="•"/>
            </a:pPr>
            <a:r>
              <a:rPr lang="en-US" sz="2000" dirty="0">
                <a:latin typeface="PT Sans"/>
                <a:cs typeface="PT Sans"/>
              </a:rPr>
              <a:t>Released in 2015</a:t>
            </a:r>
          </a:p>
          <a:p>
            <a:pPr marL="342900" indent="-342900">
              <a:buFont typeface="Arial" panose="020B0604020202020204" pitchFamily="34" charset="0"/>
              <a:buChar char="•"/>
            </a:pPr>
            <a:r>
              <a:rPr lang="en-US" sz="2000" dirty="0">
                <a:latin typeface="PT Sans"/>
                <a:cs typeface="PT Sans"/>
              </a:rPr>
              <a:t>Java 8 and OpenMP 4.x</a:t>
            </a:r>
          </a:p>
          <a:p>
            <a:pPr marL="342900" indent="-342900">
              <a:buFont typeface="Arial" panose="020B0604020202020204" pitchFamily="34" charset="0"/>
              <a:buChar char="•"/>
            </a:pPr>
            <a:r>
              <a:rPr lang="en-US" sz="2000" dirty="0">
                <a:latin typeface="PT Sans"/>
                <a:cs typeface="PT Sans"/>
              </a:rPr>
              <a:t>Similar to Pyjama</a:t>
            </a:r>
          </a:p>
          <a:p>
            <a:pPr marL="342900" indent="-342900">
              <a:buFont typeface="Arial" panose="020B0604020202020204" pitchFamily="34" charset="0"/>
              <a:buChar char="•"/>
            </a:pPr>
            <a:r>
              <a:rPr lang="en-US" sz="2000" dirty="0">
                <a:latin typeface="PT Sans"/>
                <a:cs typeface="PT Sans"/>
              </a:rPr>
              <a:t>No runtime library</a:t>
            </a:r>
          </a:p>
          <a:p>
            <a:pPr marL="342900" indent="-342900">
              <a:buFont typeface="Arial" panose="020B0604020202020204" pitchFamily="34" charset="0"/>
              <a:buChar char="•"/>
            </a:pPr>
            <a:endParaRPr lang="en-US" sz="2000" dirty="0">
              <a:latin typeface="PT Sans"/>
              <a:cs typeface="PT Sans"/>
            </a:endParaRPr>
          </a:p>
        </p:txBody>
      </p:sp>
      <p:sp>
        <p:nvSpPr>
          <p:cNvPr id="2" name="Right Arrow 1">
            <a:extLst>
              <a:ext uri="{FF2B5EF4-FFF2-40B4-BE49-F238E27FC236}">
                <a16:creationId xmlns:a16="http://schemas.microsoft.com/office/drawing/2014/main" id="{B84DCB28-C330-1A45-A0B6-9E74D7AAC0EA}"/>
              </a:ext>
            </a:extLst>
          </p:cNvPr>
          <p:cNvSpPr/>
          <p:nvPr/>
        </p:nvSpPr>
        <p:spPr>
          <a:xfrm>
            <a:off x="4195543" y="2052858"/>
            <a:ext cx="224058"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EABB5C60-5E42-554D-840F-D9B43ACAF14C}"/>
              </a:ext>
            </a:extLst>
          </p:cNvPr>
          <p:cNvSpPr/>
          <p:nvPr/>
        </p:nvSpPr>
        <p:spPr>
          <a:xfrm>
            <a:off x="5093794" y="2052858"/>
            <a:ext cx="224058"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703B2A40-0C2F-3843-9115-F52D87E9CCE6}"/>
              </a:ext>
            </a:extLst>
          </p:cNvPr>
          <p:cNvSpPr/>
          <p:nvPr/>
        </p:nvSpPr>
        <p:spPr>
          <a:xfrm>
            <a:off x="6258493" y="3578505"/>
            <a:ext cx="224058"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225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Design</a:t>
            </a:r>
          </a:p>
        </p:txBody>
      </p:sp>
      <p:sp>
        <p:nvSpPr>
          <p:cNvPr id="6" name="TextBox 5"/>
          <p:cNvSpPr txBox="1"/>
          <p:nvPr/>
        </p:nvSpPr>
        <p:spPr>
          <a:xfrm>
            <a:off x="513494" y="1003010"/>
            <a:ext cx="8231058" cy="3847207"/>
          </a:xfrm>
          <a:prstGeom prst="rect">
            <a:avLst/>
          </a:prstGeom>
          <a:noFill/>
        </p:spPr>
        <p:txBody>
          <a:bodyPr wrap="square" rtlCol="0">
            <a:spAutoFit/>
          </a:bodyPr>
          <a:lstStyle/>
          <a:p>
            <a:pPr>
              <a:spcAft>
                <a:spcPts val="2400"/>
              </a:spcAft>
            </a:pPr>
            <a:r>
              <a:rPr lang="en-US" sz="2400" dirty="0">
                <a:latin typeface="PT Sans"/>
                <a:cs typeface="PT Sans"/>
              </a:rPr>
              <a:t>Design Goals</a:t>
            </a:r>
          </a:p>
          <a:p>
            <a:pPr marL="342900" indent="-342900">
              <a:spcAft>
                <a:spcPts val="2400"/>
              </a:spcAft>
              <a:buFont typeface="Arial" panose="020B0604020202020204" pitchFamily="34" charset="0"/>
              <a:buChar char="•"/>
            </a:pPr>
            <a:r>
              <a:rPr lang="en-US" sz="2400" dirty="0">
                <a:latin typeface="PT Sans"/>
                <a:cs typeface="PT Sans"/>
              </a:rPr>
              <a:t>Easy to download, install, and use</a:t>
            </a:r>
          </a:p>
          <a:p>
            <a:pPr marL="800100" lvl="1" indent="-342900">
              <a:spcAft>
                <a:spcPts val="2400"/>
              </a:spcAft>
              <a:buFont typeface="Arial" panose="020B0604020202020204" pitchFamily="34" charset="0"/>
              <a:buChar char="•"/>
            </a:pPr>
            <a:r>
              <a:rPr lang="en-US" sz="2400" dirty="0">
                <a:latin typeface="PT Sans"/>
                <a:cs typeface="PT Sans"/>
              </a:rPr>
              <a:t>Early students and professors </a:t>
            </a:r>
          </a:p>
          <a:p>
            <a:pPr marL="342900" indent="-342900">
              <a:spcAft>
                <a:spcPts val="2400"/>
              </a:spcAft>
              <a:buFont typeface="Arial" panose="020B0604020202020204" pitchFamily="34" charset="0"/>
              <a:buChar char="•"/>
            </a:pPr>
            <a:r>
              <a:rPr lang="en-US" sz="2400" dirty="0">
                <a:latin typeface="PT Sans"/>
                <a:cs typeface="PT Sans"/>
              </a:rPr>
              <a:t>Provide helpful error messages for debugging</a:t>
            </a:r>
          </a:p>
          <a:p>
            <a:pPr marL="342900" indent="-342900">
              <a:spcAft>
                <a:spcPts val="2400"/>
              </a:spcAft>
              <a:buFont typeface="Arial" panose="020B0604020202020204" pitchFamily="34" charset="0"/>
              <a:buChar char="•"/>
            </a:pPr>
            <a:r>
              <a:rPr lang="en-US" sz="2400" dirty="0">
                <a:latin typeface="PT Sans"/>
                <a:cs typeface="PT Sans"/>
              </a:rPr>
              <a:t>Integrate with IDEs</a:t>
            </a:r>
          </a:p>
          <a:p>
            <a:pPr marL="342900" indent="-342900">
              <a:spcAft>
                <a:spcPts val="2400"/>
              </a:spcAft>
              <a:buFont typeface="Arial" panose="020B0604020202020204" pitchFamily="34" charset="0"/>
              <a:buChar char="•"/>
            </a:pPr>
            <a:r>
              <a:rPr lang="en-US" sz="2400" dirty="0">
                <a:latin typeface="PT Sans"/>
                <a:cs typeface="PT Sans"/>
              </a:rPr>
              <a:t>Follow original OpenMP syntax/style</a:t>
            </a:r>
          </a:p>
        </p:txBody>
      </p:sp>
    </p:spTree>
    <p:extLst>
      <p:ext uri="{BB962C8B-B14F-4D97-AF65-F5344CB8AC3E}">
        <p14:creationId xmlns:p14="http://schemas.microsoft.com/office/powerpoint/2010/main" val="2454013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Python Obstacles</a:t>
            </a:r>
          </a:p>
        </p:txBody>
      </p:sp>
      <p:pic>
        <p:nvPicPr>
          <p:cNvPr id="3" name="Picture 2">
            <a:extLst>
              <a:ext uri="{FF2B5EF4-FFF2-40B4-BE49-F238E27FC236}">
                <a16:creationId xmlns:a16="http://schemas.microsoft.com/office/drawing/2014/main" id="{A98D9A55-CDBF-9044-AA99-D61FAEE6011F}"/>
              </a:ext>
            </a:extLst>
          </p:cNvPr>
          <p:cNvPicPr>
            <a:picLocks noChangeAspect="1"/>
          </p:cNvPicPr>
          <p:nvPr/>
        </p:nvPicPr>
        <p:blipFill>
          <a:blip r:embed="rId4"/>
          <a:stretch>
            <a:fillRect/>
          </a:stretch>
        </p:blipFill>
        <p:spPr>
          <a:xfrm>
            <a:off x="2228850" y="1530350"/>
            <a:ext cx="4686300" cy="3797300"/>
          </a:xfrm>
          <a:prstGeom prst="rect">
            <a:avLst/>
          </a:prstGeom>
        </p:spPr>
      </p:pic>
      <p:sp>
        <p:nvSpPr>
          <p:cNvPr id="5" name="TextBox 4">
            <a:extLst>
              <a:ext uri="{FF2B5EF4-FFF2-40B4-BE49-F238E27FC236}">
                <a16:creationId xmlns:a16="http://schemas.microsoft.com/office/drawing/2014/main" id="{3EEA2DA8-E855-1B4D-810B-E73C46296CE6}"/>
              </a:ext>
            </a:extLst>
          </p:cNvPr>
          <p:cNvSpPr txBox="1"/>
          <p:nvPr/>
        </p:nvSpPr>
        <p:spPr>
          <a:xfrm>
            <a:off x="2028314" y="5327650"/>
            <a:ext cx="401072" cy="246221"/>
          </a:xfrm>
          <a:prstGeom prst="rect">
            <a:avLst/>
          </a:prstGeom>
          <a:noFill/>
        </p:spPr>
        <p:txBody>
          <a:bodyPr wrap="none" rtlCol="0">
            <a:spAutoFit/>
          </a:bodyPr>
          <a:lstStyle/>
          <a:p>
            <a:r>
              <a:rPr lang="en-US" sz="1000" dirty="0">
                <a:solidFill>
                  <a:schemeClr val="bg1">
                    <a:lumMod val="50000"/>
                  </a:schemeClr>
                </a:solidFill>
              </a:rPr>
              <a:t>[f.9]</a:t>
            </a:r>
          </a:p>
        </p:txBody>
      </p:sp>
    </p:spTree>
    <p:extLst>
      <p:ext uri="{BB962C8B-B14F-4D97-AF65-F5344CB8AC3E}">
        <p14:creationId xmlns:p14="http://schemas.microsoft.com/office/powerpoint/2010/main" val="163990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Python-Related Obstacles</a:t>
            </a:r>
          </a:p>
        </p:txBody>
      </p:sp>
      <p:sp>
        <p:nvSpPr>
          <p:cNvPr id="6" name="TextBox 5"/>
          <p:cNvSpPr txBox="1"/>
          <p:nvPr/>
        </p:nvSpPr>
        <p:spPr>
          <a:xfrm>
            <a:off x="609601" y="2466906"/>
            <a:ext cx="3245556" cy="830997"/>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err="1">
                <a:latin typeface="PT Sans"/>
                <a:cs typeface="PT Sans"/>
              </a:rPr>
              <a:t>CPython</a:t>
            </a:r>
            <a:r>
              <a:rPr lang="en-US" sz="2400" dirty="0">
                <a:latin typeface="PT Sans"/>
                <a:cs typeface="PT Sans"/>
              </a:rPr>
              <a:t> GIL (Global Interpreter Lock)</a:t>
            </a:r>
          </a:p>
        </p:txBody>
      </p:sp>
      <p:sp>
        <p:nvSpPr>
          <p:cNvPr id="9" name="TextBox 8">
            <a:extLst>
              <a:ext uri="{FF2B5EF4-FFF2-40B4-BE49-F238E27FC236}">
                <a16:creationId xmlns:a16="http://schemas.microsoft.com/office/drawing/2014/main" id="{B9057B59-A2AB-43C1-86AE-5CAA495120BC}"/>
              </a:ext>
            </a:extLst>
          </p:cNvPr>
          <p:cNvSpPr txBox="1"/>
          <p:nvPr/>
        </p:nvSpPr>
        <p:spPr>
          <a:xfrm>
            <a:off x="609601" y="2024564"/>
            <a:ext cx="1487975" cy="461665"/>
          </a:xfrm>
          <a:prstGeom prst="rect">
            <a:avLst/>
          </a:prstGeom>
          <a:noFill/>
        </p:spPr>
        <p:txBody>
          <a:bodyPr wrap="square" rtlCol="0">
            <a:spAutoFit/>
          </a:bodyPr>
          <a:lstStyle/>
          <a:p>
            <a:pPr>
              <a:spcAft>
                <a:spcPts val="2400"/>
              </a:spcAft>
            </a:pPr>
            <a:r>
              <a:rPr lang="en-US" sz="2400" b="1" dirty="0">
                <a:latin typeface="PT Sans"/>
                <a:cs typeface="PT Sans"/>
              </a:rPr>
              <a:t>Problem</a:t>
            </a:r>
          </a:p>
        </p:txBody>
      </p:sp>
      <p:pic>
        <p:nvPicPr>
          <p:cNvPr id="22" name="Picture 21" descr="Icon&#10;&#10;Description automatically generated">
            <a:extLst>
              <a:ext uri="{FF2B5EF4-FFF2-40B4-BE49-F238E27FC236}">
                <a16:creationId xmlns:a16="http://schemas.microsoft.com/office/drawing/2014/main" id="{4BA4CA9A-365A-5B4A-8C40-159B9AB14A67}"/>
              </a:ext>
            </a:extLst>
          </p:cNvPr>
          <p:cNvPicPr>
            <a:picLocks noChangeAspect="1"/>
          </p:cNvPicPr>
          <p:nvPr/>
        </p:nvPicPr>
        <p:blipFill>
          <a:blip r:embed="rId4"/>
          <a:stretch>
            <a:fillRect/>
          </a:stretch>
        </p:blipFill>
        <p:spPr>
          <a:xfrm>
            <a:off x="609601" y="3663555"/>
            <a:ext cx="1514708" cy="1795788"/>
          </a:xfrm>
          <a:prstGeom prst="rect">
            <a:avLst/>
          </a:prstGeom>
        </p:spPr>
      </p:pic>
      <p:sp>
        <p:nvSpPr>
          <p:cNvPr id="23" name="Arrow: Right 1">
            <a:extLst>
              <a:ext uri="{FF2B5EF4-FFF2-40B4-BE49-F238E27FC236}">
                <a16:creationId xmlns:a16="http://schemas.microsoft.com/office/drawing/2014/main" id="{5EC5AC52-1CCA-C247-B37A-2A3F5B9A4223}"/>
              </a:ext>
            </a:extLst>
          </p:cNvPr>
          <p:cNvSpPr/>
          <p:nvPr/>
        </p:nvSpPr>
        <p:spPr>
          <a:xfrm>
            <a:off x="4069056" y="2651573"/>
            <a:ext cx="1237500" cy="4616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72D1FCE-15A5-3940-B678-5C5F9061635D}"/>
              </a:ext>
            </a:extLst>
          </p:cNvPr>
          <p:cNvSpPr txBox="1"/>
          <p:nvPr/>
        </p:nvSpPr>
        <p:spPr>
          <a:xfrm>
            <a:off x="5520455" y="2598003"/>
            <a:ext cx="2883044" cy="830997"/>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Jython Interpreter (No GIL)</a:t>
            </a:r>
          </a:p>
        </p:txBody>
      </p:sp>
      <p:sp>
        <p:nvSpPr>
          <p:cNvPr id="25" name="TextBox 24">
            <a:extLst>
              <a:ext uri="{FF2B5EF4-FFF2-40B4-BE49-F238E27FC236}">
                <a16:creationId xmlns:a16="http://schemas.microsoft.com/office/drawing/2014/main" id="{175747E7-4000-A945-B648-3669AE9C8E9A}"/>
              </a:ext>
            </a:extLst>
          </p:cNvPr>
          <p:cNvSpPr txBox="1"/>
          <p:nvPr/>
        </p:nvSpPr>
        <p:spPr>
          <a:xfrm>
            <a:off x="5465720" y="2024563"/>
            <a:ext cx="1496257" cy="461665"/>
          </a:xfrm>
          <a:prstGeom prst="rect">
            <a:avLst/>
          </a:prstGeom>
          <a:noFill/>
        </p:spPr>
        <p:txBody>
          <a:bodyPr wrap="square" rtlCol="0">
            <a:spAutoFit/>
          </a:bodyPr>
          <a:lstStyle/>
          <a:p>
            <a:pPr>
              <a:spcAft>
                <a:spcPts val="2400"/>
              </a:spcAft>
            </a:pPr>
            <a:r>
              <a:rPr lang="en-US" sz="2400" b="1" dirty="0">
                <a:latin typeface="PT Sans"/>
                <a:cs typeface="PT Sans"/>
              </a:rPr>
              <a:t>Solution</a:t>
            </a:r>
          </a:p>
        </p:txBody>
      </p:sp>
      <p:pic>
        <p:nvPicPr>
          <p:cNvPr id="36" name="Picture 35" descr="Icon&#10;&#10;Description automatically generated">
            <a:extLst>
              <a:ext uri="{FF2B5EF4-FFF2-40B4-BE49-F238E27FC236}">
                <a16:creationId xmlns:a16="http://schemas.microsoft.com/office/drawing/2014/main" id="{F42E9E22-68EB-DF4E-AC95-17A1949B6253}"/>
              </a:ext>
            </a:extLst>
          </p:cNvPr>
          <p:cNvPicPr>
            <a:picLocks noChangeAspect="1"/>
          </p:cNvPicPr>
          <p:nvPr/>
        </p:nvPicPr>
        <p:blipFill>
          <a:blip r:embed="rId5"/>
          <a:stretch>
            <a:fillRect/>
          </a:stretch>
        </p:blipFill>
        <p:spPr>
          <a:xfrm>
            <a:off x="5520455" y="3643314"/>
            <a:ext cx="2447691" cy="1816029"/>
          </a:xfrm>
          <a:prstGeom prst="rect">
            <a:avLst/>
          </a:prstGeom>
        </p:spPr>
      </p:pic>
      <p:sp>
        <p:nvSpPr>
          <p:cNvPr id="37" name="TextBox 36">
            <a:extLst>
              <a:ext uri="{FF2B5EF4-FFF2-40B4-BE49-F238E27FC236}">
                <a16:creationId xmlns:a16="http://schemas.microsoft.com/office/drawing/2014/main" id="{5DC428C2-3B46-C549-9EA0-0B8CB3E75D4F}"/>
              </a:ext>
            </a:extLst>
          </p:cNvPr>
          <p:cNvSpPr txBox="1"/>
          <p:nvPr/>
        </p:nvSpPr>
        <p:spPr>
          <a:xfrm>
            <a:off x="529772" y="5513460"/>
            <a:ext cx="566057" cy="246221"/>
          </a:xfrm>
          <a:prstGeom prst="rect">
            <a:avLst/>
          </a:prstGeom>
          <a:noFill/>
        </p:spPr>
        <p:txBody>
          <a:bodyPr wrap="square" rtlCol="0">
            <a:spAutoFit/>
          </a:bodyPr>
          <a:lstStyle/>
          <a:p>
            <a:r>
              <a:rPr lang="en-US" sz="1000" dirty="0">
                <a:solidFill>
                  <a:schemeClr val="bg1">
                    <a:lumMod val="50000"/>
                  </a:schemeClr>
                </a:solidFill>
              </a:rPr>
              <a:t>[f.10]</a:t>
            </a:r>
          </a:p>
        </p:txBody>
      </p:sp>
      <p:sp>
        <p:nvSpPr>
          <p:cNvPr id="38" name="TextBox 37">
            <a:extLst>
              <a:ext uri="{FF2B5EF4-FFF2-40B4-BE49-F238E27FC236}">
                <a16:creationId xmlns:a16="http://schemas.microsoft.com/office/drawing/2014/main" id="{700C362F-7468-A74A-9551-BCC647611F9D}"/>
              </a:ext>
            </a:extLst>
          </p:cNvPr>
          <p:cNvSpPr txBox="1"/>
          <p:nvPr/>
        </p:nvSpPr>
        <p:spPr>
          <a:xfrm>
            <a:off x="5465720" y="5513460"/>
            <a:ext cx="466794" cy="246221"/>
          </a:xfrm>
          <a:prstGeom prst="rect">
            <a:avLst/>
          </a:prstGeom>
          <a:noFill/>
        </p:spPr>
        <p:txBody>
          <a:bodyPr wrap="none" rtlCol="0">
            <a:spAutoFit/>
          </a:bodyPr>
          <a:lstStyle/>
          <a:p>
            <a:r>
              <a:rPr lang="en-US" sz="1000" dirty="0">
                <a:solidFill>
                  <a:schemeClr val="bg1">
                    <a:lumMod val="50000"/>
                  </a:schemeClr>
                </a:solidFill>
              </a:rPr>
              <a:t>[f.11]</a:t>
            </a:r>
          </a:p>
        </p:txBody>
      </p:sp>
    </p:spTree>
    <p:extLst>
      <p:ext uri="{BB962C8B-B14F-4D97-AF65-F5344CB8AC3E}">
        <p14:creationId xmlns:p14="http://schemas.microsoft.com/office/powerpoint/2010/main" val="1861620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27" name="Picture 26" descr="A picture containing text&#10;&#10;Description automatically generated">
            <a:extLst>
              <a:ext uri="{FF2B5EF4-FFF2-40B4-BE49-F238E27FC236}">
                <a16:creationId xmlns:a16="http://schemas.microsoft.com/office/drawing/2014/main" id="{5BF1D6B4-76DE-8842-B22C-6F246EAB348B}"/>
              </a:ext>
            </a:extLst>
          </p:cNvPr>
          <p:cNvPicPr>
            <a:picLocks noChangeAspect="1"/>
          </p:cNvPicPr>
          <p:nvPr/>
        </p:nvPicPr>
        <p:blipFill>
          <a:blip r:embed="rId4"/>
          <a:stretch>
            <a:fillRect/>
          </a:stretch>
        </p:blipFill>
        <p:spPr>
          <a:xfrm>
            <a:off x="666447" y="3810277"/>
            <a:ext cx="3466603" cy="1276572"/>
          </a:xfrm>
          <a:prstGeom prst="rect">
            <a:avLst/>
          </a:prstGeom>
        </p:spPr>
      </p:pic>
      <p:pic>
        <p:nvPicPr>
          <p:cNvPr id="29" name="Picture 28" descr="Text&#10;&#10;Description automatically generated">
            <a:extLst>
              <a:ext uri="{FF2B5EF4-FFF2-40B4-BE49-F238E27FC236}">
                <a16:creationId xmlns:a16="http://schemas.microsoft.com/office/drawing/2014/main" id="{C1001488-CD4D-A344-8346-3CA327FD823C}"/>
              </a:ext>
            </a:extLst>
          </p:cNvPr>
          <p:cNvPicPr>
            <a:picLocks noChangeAspect="1"/>
          </p:cNvPicPr>
          <p:nvPr/>
        </p:nvPicPr>
        <p:blipFill>
          <a:blip r:embed="rId5"/>
          <a:stretch>
            <a:fillRect/>
          </a:stretch>
        </p:blipFill>
        <p:spPr>
          <a:xfrm>
            <a:off x="5010950" y="3821827"/>
            <a:ext cx="3440755" cy="1689405"/>
          </a:xfrm>
          <a:prstGeom prst="rect">
            <a:avLst/>
          </a:prstGeom>
        </p:spPr>
      </p:pic>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Python-Related Obstacles</a:t>
            </a:r>
          </a:p>
        </p:txBody>
      </p:sp>
      <p:sp>
        <p:nvSpPr>
          <p:cNvPr id="6" name="TextBox 5"/>
          <p:cNvSpPr txBox="1"/>
          <p:nvPr/>
        </p:nvSpPr>
        <p:spPr>
          <a:xfrm>
            <a:off x="911775" y="2651573"/>
            <a:ext cx="2711769" cy="461665"/>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Data Structures</a:t>
            </a:r>
          </a:p>
        </p:txBody>
      </p:sp>
      <p:sp>
        <p:nvSpPr>
          <p:cNvPr id="9" name="TextBox 8">
            <a:extLst>
              <a:ext uri="{FF2B5EF4-FFF2-40B4-BE49-F238E27FC236}">
                <a16:creationId xmlns:a16="http://schemas.microsoft.com/office/drawing/2014/main" id="{B9057B59-A2AB-43C1-86AE-5CAA495120BC}"/>
              </a:ext>
            </a:extLst>
          </p:cNvPr>
          <p:cNvSpPr txBox="1"/>
          <p:nvPr/>
        </p:nvSpPr>
        <p:spPr>
          <a:xfrm>
            <a:off x="911775" y="2005241"/>
            <a:ext cx="1487975" cy="461665"/>
          </a:xfrm>
          <a:prstGeom prst="rect">
            <a:avLst/>
          </a:prstGeom>
          <a:noFill/>
        </p:spPr>
        <p:txBody>
          <a:bodyPr wrap="square" rtlCol="0">
            <a:spAutoFit/>
          </a:bodyPr>
          <a:lstStyle/>
          <a:p>
            <a:pPr>
              <a:spcAft>
                <a:spcPts val="2400"/>
              </a:spcAft>
            </a:pPr>
            <a:r>
              <a:rPr lang="en-US" sz="2400" b="1" dirty="0">
                <a:latin typeface="PT Sans"/>
                <a:cs typeface="PT Sans"/>
              </a:rPr>
              <a:t>Problem</a:t>
            </a:r>
          </a:p>
        </p:txBody>
      </p:sp>
      <p:sp>
        <p:nvSpPr>
          <p:cNvPr id="23" name="Arrow: Right 1">
            <a:extLst>
              <a:ext uri="{FF2B5EF4-FFF2-40B4-BE49-F238E27FC236}">
                <a16:creationId xmlns:a16="http://schemas.microsoft.com/office/drawing/2014/main" id="{5EC5AC52-1CCA-C247-B37A-2A3F5B9A4223}"/>
              </a:ext>
            </a:extLst>
          </p:cNvPr>
          <p:cNvSpPr/>
          <p:nvPr/>
        </p:nvSpPr>
        <p:spPr>
          <a:xfrm>
            <a:off x="3953250" y="2651573"/>
            <a:ext cx="1237500" cy="4616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72D1FCE-15A5-3940-B678-5C5F9061635D}"/>
              </a:ext>
            </a:extLst>
          </p:cNvPr>
          <p:cNvSpPr txBox="1"/>
          <p:nvPr/>
        </p:nvSpPr>
        <p:spPr>
          <a:xfrm>
            <a:off x="5515408" y="2466906"/>
            <a:ext cx="2883044" cy="830997"/>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err="1">
                <a:latin typeface="PT Sans"/>
                <a:cs typeface="PT Sans"/>
              </a:rPr>
              <a:t>jarray.array</a:t>
            </a:r>
            <a:r>
              <a:rPr lang="en-US" sz="2400" dirty="0">
                <a:latin typeface="PT Sans"/>
                <a:cs typeface="PT Sans"/>
              </a:rPr>
              <a:t> &amp; </a:t>
            </a:r>
            <a:r>
              <a:rPr lang="en-US" sz="2400" dirty="0" err="1">
                <a:latin typeface="PT Sans"/>
                <a:cs typeface="PT Sans"/>
              </a:rPr>
              <a:t>jarray.zeros</a:t>
            </a:r>
            <a:endParaRPr lang="en-US" sz="2400" dirty="0">
              <a:latin typeface="PT Sans"/>
              <a:cs typeface="PT Sans"/>
            </a:endParaRPr>
          </a:p>
        </p:txBody>
      </p:sp>
      <p:sp>
        <p:nvSpPr>
          <p:cNvPr id="25" name="TextBox 24">
            <a:extLst>
              <a:ext uri="{FF2B5EF4-FFF2-40B4-BE49-F238E27FC236}">
                <a16:creationId xmlns:a16="http://schemas.microsoft.com/office/drawing/2014/main" id="{175747E7-4000-A945-B648-3669AE9C8E9A}"/>
              </a:ext>
            </a:extLst>
          </p:cNvPr>
          <p:cNvSpPr txBox="1"/>
          <p:nvPr/>
        </p:nvSpPr>
        <p:spPr>
          <a:xfrm>
            <a:off x="5520456" y="2005241"/>
            <a:ext cx="1496257" cy="461665"/>
          </a:xfrm>
          <a:prstGeom prst="rect">
            <a:avLst/>
          </a:prstGeom>
          <a:noFill/>
        </p:spPr>
        <p:txBody>
          <a:bodyPr wrap="square" rtlCol="0">
            <a:spAutoFit/>
          </a:bodyPr>
          <a:lstStyle/>
          <a:p>
            <a:pPr>
              <a:spcAft>
                <a:spcPts val="2400"/>
              </a:spcAft>
            </a:pPr>
            <a:r>
              <a:rPr lang="en-US" sz="2400" b="1" dirty="0">
                <a:latin typeface="PT Sans"/>
                <a:cs typeface="PT Sans"/>
              </a:rPr>
              <a:t>Solution</a:t>
            </a:r>
          </a:p>
        </p:txBody>
      </p:sp>
    </p:spTree>
    <p:extLst>
      <p:ext uri="{BB962C8B-B14F-4D97-AF65-F5344CB8AC3E}">
        <p14:creationId xmlns:p14="http://schemas.microsoft.com/office/powerpoint/2010/main" val="1526609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Python-Related Obstacles</a:t>
            </a:r>
          </a:p>
        </p:txBody>
      </p:sp>
      <p:sp>
        <p:nvSpPr>
          <p:cNvPr id="6" name="TextBox 5"/>
          <p:cNvSpPr txBox="1"/>
          <p:nvPr/>
        </p:nvSpPr>
        <p:spPr>
          <a:xfrm>
            <a:off x="1857011" y="2548628"/>
            <a:ext cx="1431753" cy="461665"/>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Scope</a:t>
            </a:r>
          </a:p>
        </p:txBody>
      </p:sp>
      <p:sp>
        <p:nvSpPr>
          <p:cNvPr id="9" name="TextBox 8">
            <a:extLst>
              <a:ext uri="{FF2B5EF4-FFF2-40B4-BE49-F238E27FC236}">
                <a16:creationId xmlns:a16="http://schemas.microsoft.com/office/drawing/2014/main" id="{B9057B59-A2AB-43C1-86AE-5CAA495120BC}"/>
              </a:ext>
            </a:extLst>
          </p:cNvPr>
          <p:cNvSpPr txBox="1"/>
          <p:nvPr/>
        </p:nvSpPr>
        <p:spPr>
          <a:xfrm>
            <a:off x="1857011" y="1902296"/>
            <a:ext cx="1487975" cy="461665"/>
          </a:xfrm>
          <a:prstGeom prst="rect">
            <a:avLst/>
          </a:prstGeom>
          <a:noFill/>
        </p:spPr>
        <p:txBody>
          <a:bodyPr wrap="square" rtlCol="0">
            <a:spAutoFit/>
          </a:bodyPr>
          <a:lstStyle/>
          <a:p>
            <a:pPr>
              <a:spcAft>
                <a:spcPts val="2400"/>
              </a:spcAft>
            </a:pPr>
            <a:r>
              <a:rPr lang="en-US" sz="2400" b="1" dirty="0">
                <a:latin typeface="PT Sans"/>
                <a:cs typeface="PT Sans"/>
              </a:rPr>
              <a:t>Problem</a:t>
            </a:r>
          </a:p>
        </p:txBody>
      </p:sp>
      <p:sp>
        <p:nvSpPr>
          <p:cNvPr id="23" name="Arrow: Right 1">
            <a:extLst>
              <a:ext uri="{FF2B5EF4-FFF2-40B4-BE49-F238E27FC236}">
                <a16:creationId xmlns:a16="http://schemas.microsoft.com/office/drawing/2014/main" id="{5EC5AC52-1CCA-C247-B37A-2A3F5B9A4223}"/>
              </a:ext>
            </a:extLst>
          </p:cNvPr>
          <p:cNvSpPr/>
          <p:nvPr/>
        </p:nvSpPr>
        <p:spPr>
          <a:xfrm>
            <a:off x="3674691" y="2548628"/>
            <a:ext cx="1237500" cy="4616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72D1FCE-15A5-3940-B678-5C5F9061635D}"/>
              </a:ext>
            </a:extLst>
          </p:cNvPr>
          <p:cNvSpPr txBox="1"/>
          <p:nvPr/>
        </p:nvSpPr>
        <p:spPr>
          <a:xfrm>
            <a:off x="5236849" y="2363961"/>
            <a:ext cx="2883044" cy="830997"/>
          </a:xfrm>
          <a:prstGeom prst="rect">
            <a:avLst/>
          </a:prstGeom>
          <a:noFill/>
          <a:ln>
            <a:noFill/>
          </a:ln>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Modify Python syntax</a:t>
            </a:r>
          </a:p>
        </p:txBody>
      </p:sp>
      <p:sp>
        <p:nvSpPr>
          <p:cNvPr id="25" name="TextBox 24">
            <a:extLst>
              <a:ext uri="{FF2B5EF4-FFF2-40B4-BE49-F238E27FC236}">
                <a16:creationId xmlns:a16="http://schemas.microsoft.com/office/drawing/2014/main" id="{175747E7-4000-A945-B648-3669AE9C8E9A}"/>
              </a:ext>
            </a:extLst>
          </p:cNvPr>
          <p:cNvSpPr txBox="1"/>
          <p:nvPr/>
        </p:nvSpPr>
        <p:spPr>
          <a:xfrm>
            <a:off x="5241897" y="1902296"/>
            <a:ext cx="1496257" cy="461665"/>
          </a:xfrm>
          <a:prstGeom prst="rect">
            <a:avLst/>
          </a:prstGeom>
          <a:noFill/>
        </p:spPr>
        <p:txBody>
          <a:bodyPr wrap="square" rtlCol="0">
            <a:spAutoFit/>
          </a:bodyPr>
          <a:lstStyle/>
          <a:p>
            <a:pPr>
              <a:spcAft>
                <a:spcPts val="2400"/>
              </a:spcAft>
            </a:pPr>
            <a:r>
              <a:rPr lang="en-US" sz="2400" b="1" dirty="0">
                <a:latin typeface="PT Sans"/>
                <a:cs typeface="PT Sans"/>
              </a:rPr>
              <a:t>Solution</a:t>
            </a:r>
          </a:p>
        </p:txBody>
      </p:sp>
      <p:pic>
        <p:nvPicPr>
          <p:cNvPr id="14" name="Picture 13" descr="Graphical user interface&#10;&#10;Description automatically generated with medium confidence">
            <a:extLst>
              <a:ext uri="{FF2B5EF4-FFF2-40B4-BE49-F238E27FC236}">
                <a16:creationId xmlns:a16="http://schemas.microsoft.com/office/drawing/2014/main" id="{E9F96D2D-BB9D-D644-A64B-5EA2BABFA73A}"/>
              </a:ext>
            </a:extLst>
          </p:cNvPr>
          <p:cNvPicPr>
            <a:picLocks noChangeAspect="1"/>
          </p:cNvPicPr>
          <p:nvPr/>
        </p:nvPicPr>
        <p:blipFill>
          <a:blip r:embed="rId4"/>
          <a:stretch>
            <a:fillRect/>
          </a:stretch>
        </p:blipFill>
        <p:spPr>
          <a:xfrm>
            <a:off x="659163" y="4432620"/>
            <a:ext cx="4178384" cy="877616"/>
          </a:xfrm>
          <a:prstGeom prst="rect">
            <a:avLst/>
          </a:prstGeom>
        </p:spPr>
      </p:pic>
      <p:sp>
        <p:nvSpPr>
          <p:cNvPr id="15" name="TextBox 14">
            <a:extLst>
              <a:ext uri="{FF2B5EF4-FFF2-40B4-BE49-F238E27FC236}">
                <a16:creationId xmlns:a16="http://schemas.microsoft.com/office/drawing/2014/main" id="{19709029-D1C9-C544-B8C1-61B953481ACC}"/>
              </a:ext>
            </a:extLst>
          </p:cNvPr>
          <p:cNvSpPr txBox="1"/>
          <p:nvPr/>
        </p:nvSpPr>
        <p:spPr>
          <a:xfrm>
            <a:off x="2096414" y="4063287"/>
            <a:ext cx="651941" cy="369332"/>
          </a:xfrm>
          <a:prstGeom prst="rect">
            <a:avLst/>
          </a:prstGeom>
          <a:noFill/>
        </p:spPr>
        <p:txBody>
          <a:bodyPr wrap="square" rtlCol="0">
            <a:spAutoFit/>
          </a:bodyPr>
          <a:lstStyle/>
          <a:p>
            <a:pPr algn="ctr"/>
            <a:r>
              <a:rPr lang="en-US" dirty="0"/>
              <a:t>C++</a:t>
            </a:r>
          </a:p>
        </p:txBody>
      </p:sp>
      <p:sp>
        <p:nvSpPr>
          <p:cNvPr id="20" name="TextBox 19">
            <a:extLst>
              <a:ext uri="{FF2B5EF4-FFF2-40B4-BE49-F238E27FC236}">
                <a16:creationId xmlns:a16="http://schemas.microsoft.com/office/drawing/2014/main" id="{A80AEF00-1D92-8241-9447-A702360AEA5B}"/>
              </a:ext>
            </a:extLst>
          </p:cNvPr>
          <p:cNvSpPr txBox="1"/>
          <p:nvPr/>
        </p:nvSpPr>
        <p:spPr>
          <a:xfrm>
            <a:off x="6395646" y="4063288"/>
            <a:ext cx="999907" cy="369332"/>
          </a:xfrm>
          <a:prstGeom prst="rect">
            <a:avLst/>
          </a:prstGeom>
          <a:noFill/>
        </p:spPr>
        <p:txBody>
          <a:bodyPr wrap="square" rtlCol="0">
            <a:spAutoFit/>
          </a:bodyPr>
          <a:lstStyle/>
          <a:p>
            <a:pPr algn="ctr"/>
            <a:r>
              <a:rPr lang="en-US" dirty="0"/>
              <a:t>Python</a:t>
            </a:r>
          </a:p>
        </p:txBody>
      </p:sp>
      <p:sp>
        <p:nvSpPr>
          <p:cNvPr id="16" name="Right Arrow 15">
            <a:extLst>
              <a:ext uri="{FF2B5EF4-FFF2-40B4-BE49-F238E27FC236}">
                <a16:creationId xmlns:a16="http://schemas.microsoft.com/office/drawing/2014/main" id="{776E3C9E-0F85-3C4D-9DFC-8C2DABC58176}"/>
              </a:ext>
            </a:extLst>
          </p:cNvPr>
          <p:cNvSpPr/>
          <p:nvPr/>
        </p:nvSpPr>
        <p:spPr>
          <a:xfrm rot="19511140">
            <a:off x="377820" y="4737368"/>
            <a:ext cx="260392"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230848F8-82CA-DE4B-8591-9BC3D9AC92B8}"/>
              </a:ext>
            </a:extLst>
          </p:cNvPr>
          <p:cNvSpPr/>
          <p:nvPr/>
        </p:nvSpPr>
        <p:spPr>
          <a:xfrm rot="2123320">
            <a:off x="362970" y="5020864"/>
            <a:ext cx="260392"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67802052-6B70-EF4F-B954-7D776151D1D5}"/>
              </a:ext>
            </a:extLst>
          </p:cNvPr>
          <p:cNvSpPr/>
          <p:nvPr/>
        </p:nvSpPr>
        <p:spPr>
          <a:xfrm rot="16200000">
            <a:off x="5466961" y="5039734"/>
            <a:ext cx="260392" cy="1635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4B1E893-7D49-CF4B-820F-B746DFE8BCDB}"/>
              </a:ext>
            </a:extLst>
          </p:cNvPr>
          <p:cNvSpPr txBox="1"/>
          <p:nvPr/>
        </p:nvSpPr>
        <p:spPr>
          <a:xfrm>
            <a:off x="5678908" y="5121484"/>
            <a:ext cx="2282267" cy="646331"/>
          </a:xfrm>
          <a:prstGeom prst="rect">
            <a:avLst/>
          </a:prstGeom>
          <a:noFill/>
        </p:spPr>
        <p:txBody>
          <a:bodyPr wrap="square" rtlCol="0">
            <a:spAutoFit/>
          </a:bodyPr>
          <a:lstStyle/>
          <a:p>
            <a:r>
              <a:rPr lang="en-US" dirty="0">
                <a:solidFill>
                  <a:srgbClr val="FF0000"/>
                </a:solidFill>
              </a:rPr>
              <a:t>*Breaks compatibility with standard Python</a:t>
            </a:r>
          </a:p>
        </p:txBody>
      </p:sp>
      <p:pic>
        <p:nvPicPr>
          <p:cNvPr id="27" name="Picture 26" descr="A picture containing text&#10;&#10;Description automatically generated">
            <a:extLst>
              <a:ext uri="{FF2B5EF4-FFF2-40B4-BE49-F238E27FC236}">
                <a16:creationId xmlns:a16="http://schemas.microsoft.com/office/drawing/2014/main" id="{489EF0BA-B66A-3242-829B-8880457D367D}"/>
              </a:ext>
            </a:extLst>
          </p:cNvPr>
          <p:cNvPicPr>
            <a:picLocks noChangeAspect="1"/>
          </p:cNvPicPr>
          <p:nvPr/>
        </p:nvPicPr>
        <p:blipFill>
          <a:blip r:embed="rId5"/>
          <a:stretch>
            <a:fillRect/>
          </a:stretch>
        </p:blipFill>
        <p:spPr>
          <a:xfrm>
            <a:off x="5236849" y="4432619"/>
            <a:ext cx="3161053" cy="527949"/>
          </a:xfrm>
          <a:prstGeom prst="rect">
            <a:avLst/>
          </a:prstGeom>
        </p:spPr>
      </p:pic>
    </p:spTree>
    <p:extLst>
      <p:ext uri="{BB962C8B-B14F-4D97-AF65-F5344CB8AC3E}">
        <p14:creationId xmlns:p14="http://schemas.microsoft.com/office/powerpoint/2010/main" val="1638436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Software Architecture</a:t>
            </a:r>
          </a:p>
        </p:txBody>
      </p:sp>
      <p:pic>
        <p:nvPicPr>
          <p:cNvPr id="5" name="Picture 4" descr="Diagram&#10;&#10;Description automatically generated">
            <a:extLst>
              <a:ext uri="{FF2B5EF4-FFF2-40B4-BE49-F238E27FC236}">
                <a16:creationId xmlns:a16="http://schemas.microsoft.com/office/drawing/2014/main" id="{CA22188E-4EB3-F845-8206-344A9F2EB697}"/>
              </a:ext>
            </a:extLst>
          </p:cNvPr>
          <p:cNvPicPr>
            <a:picLocks noChangeAspect="1"/>
          </p:cNvPicPr>
          <p:nvPr/>
        </p:nvPicPr>
        <p:blipFill>
          <a:blip r:embed="rId4"/>
          <a:stretch>
            <a:fillRect/>
          </a:stretch>
        </p:blipFill>
        <p:spPr>
          <a:xfrm>
            <a:off x="1871189" y="3687863"/>
            <a:ext cx="5652762" cy="2761655"/>
          </a:xfrm>
          <a:prstGeom prst="rect">
            <a:avLst/>
          </a:prstGeom>
        </p:spPr>
      </p:pic>
      <p:sp>
        <p:nvSpPr>
          <p:cNvPr id="7" name="TextBox 6">
            <a:extLst>
              <a:ext uri="{FF2B5EF4-FFF2-40B4-BE49-F238E27FC236}">
                <a16:creationId xmlns:a16="http://schemas.microsoft.com/office/drawing/2014/main" id="{FC0CBC0A-A196-2449-AD68-9B2F88B32D6A}"/>
              </a:ext>
            </a:extLst>
          </p:cNvPr>
          <p:cNvSpPr txBox="1"/>
          <p:nvPr/>
        </p:nvSpPr>
        <p:spPr>
          <a:xfrm>
            <a:off x="1171764" y="1265627"/>
            <a:ext cx="2558504" cy="2215991"/>
          </a:xfrm>
          <a:prstGeom prst="rect">
            <a:avLst/>
          </a:prstGeom>
          <a:noFill/>
        </p:spPr>
        <p:txBody>
          <a:bodyPr wrap="square" rtlCol="0">
            <a:spAutoFit/>
          </a:bodyPr>
          <a:lstStyle/>
          <a:p>
            <a:pPr>
              <a:spcAft>
                <a:spcPts val="1200"/>
              </a:spcAft>
            </a:pPr>
            <a:r>
              <a:rPr lang="en-US" b="1" dirty="0"/>
              <a:t>Jython (Java) Process</a:t>
            </a:r>
          </a:p>
          <a:p>
            <a:pPr marL="285750" indent="-285750">
              <a:spcAft>
                <a:spcPts val="1200"/>
              </a:spcAft>
              <a:buFont typeface="Arial" panose="020B0604020202020204" pitchFamily="34" charset="0"/>
              <a:buChar char="•"/>
            </a:pPr>
            <a:r>
              <a:rPr lang="en-US" dirty="0"/>
              <a:t>Modified to call preprocessor before executing code</a:t>
            </a:r>
          </a:p>
          <a:p>
            <a:pPr marL="285750" indent="-285750">
              <a:spcAft>
                <a:spcPts val="1200"/>
              </a:spcAft>
              <a:buFont typeface="Arial" panose="020B0604020202020204" pitchFamily="34" charset="0"/>
              <a:buChar char="•"/>
            </a:pPr>
            <a:r>
              <a:rPr lang="en-US" dirty="0"/>
              <a:t>Backend runtime</a:t>
            </a:r>
          </a:p>
          <a:p>
            <a:pPr marL="285750" indent="-285750">
              <a:spcAft>
                <a:spcPts val="1200"/>
              </a:spcAft>
              <a:buFont typeface="Arial" panose="020B0604020202020204" pitchFamily="34" charset="0"/>
              <a:buChar char="•"/>
            </a:pPr>
            <a:r>
              <a:rPr lang="en-US" dirty="0"/>
              <a:t>User runtime</a:t>
            </a:r>
          </a:p>
        </p:txBody>
      </p:sp>
      <p:sp>
        <p:nvSpPr>
          <p:cNvPr id="8" name="TextBox 7">
            <a:extLst>
              <a:ext uri="{FF2B5EF4-FFF2-40B4-BE49-F238E27FC236}">
                <a16:creationId xmlns:a16="http://schemas.microsoft.com/office/drawing/2014/main" id="{7E72107D-8FA7-4D45-B1C4-A26ED5A618B5}"/>
              </a:ext>
            </a:extLst>
          </p:cNvPr>
          <p:cNvSpPr txBox="1"/>
          <p:nvPr/>
        </p:nvSpPr>
        <p:spPr>
          <a:xfrm>
            <a:off x="4479146" y="1265626"/>
            <a:ext cx="4101680" cy="2139047"/>
          </a:xfrm>
          <a:prstGeom prst="rect">
            <a:avLst/>
          </a:prstGeom>
          <a:noFill/>
        </p:spPr>
        <p:txBody>
          <a:bodyPr wrap="square" rtlCol="0">
            <a:spAutoFit/>
          </a:bodyPr>
          <a:lstStyle/>
          <a:p>
            <a:pPr>
              <a:spcAft>
                <a:spcPts val="1200"/>
              </a:spcAft>
            </a:pPr>
            <a:r>
              <a:rPr lang="en-US" b="1" dirty="0"/>
              <a:t>Preprocessor (Python 3) Process</a:t>
            </a:r>
          </a:p>
          <a:p>
            <a:pPr marL="342900" indent="-342900">
              <a:spcAft>
                <a:spcPts val="600"/>
              </a:spcAft>
              <a:buFont typeface="Arial" panose="020B0604020202020204" pitchFamily="34" charset="0"/>
              <a:buChar char="•"/>
            </a:pPr>
            <a:r>
              <a:rPr lang="en-US" dirty="0">
                <a:latin typeface="PT Sans"/>
                <a:cs typeface="PT Sans"/>
              </a:rPr>
              <a:t>ANTLRv4 Parser Generator</a:t>
            </a:r>
          </a:p>
          <a:p>
            <a:pPr marL="285750" indent="-285750">
              <a:buFont typeface="Arial" panose="020B0604020202020204" pitchFamily="34" charset="0"/>
              <a:buChar char="•"/>
            </a:pPr>
            <a:r>
              <a:rPr lang="en-US" dirty="0"/>
              <a:t>Visitor pattern</a:t>
            </a:r>
          </a:p>
          <a:p>
            <a:pPr>
              <a:spcAft>
                <a:spcPts val="1200"/>
              </a:spcAft>
            </a:pPr>
            <a:r>
              <a:rPr lang="en-US" dirty="0"/>
              <a:t>	OpenMP Code          Threaded Code</a:t>
            </a:r>
          </a:p>
          <a:p>
            <a:pPr marL="285750" indent="-285750">
              <a:spcAft>
                <a:spcPts val="1200"/>
              </a:spcAft>
              <a:buFont typeface="Arial" panose="020B0604020202020204" pitchFamily="34" charset="0"/>
              <a:buChar char="•"/>
            </a:pPr>
            <a:r>
              <a:rPr lang="en-US" dirty="0"/>
              <a:t>Transformed code/error printed to </a:t>
            </a:r>
            <a:r>
              <a:rPr lang="en-US" dirty="0" err="1"/>
              <a:t>stdout</a:t>
            </a:r>
            <a:endParaRPr lang="en-US" dirty="0"/>
          </a:p>
        </p:txBody>
      </p:sp>
      <p:sp>
        <p:nvSpPr>
          <p:cNvPr id="9" name="Right Arrow 8">
            <a:extLst>
              <a:ext uri="{FF2B5EF4-FFF2-40B4-BE49-F238E27FC236}">
                <a16:creationId xmlns:a16="http://schemas.microsoft.com/office/drawing/2014/main" id="{69417534-A82F-AF4A-A584-27ED22308059}"/>
              </a:ext>
            </a:extLst>
          </p:cNvPr>
          <p:cNvSpPr/>
          <p:nvPr/>
        </p:nvSpPr>
        <p:spPr>
          <a:xfrm>
            <a:off x="6483560" y="2416195"/>
            <a:ext cx="302782" cy="1937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43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10" name="Picture 9" descr="Graphical user interface, text, application, email&#10;&#10;Description automatically generated">
            <a:extLst>
              <a:ext uri="{FF2B5EF4-FFF2-40B4-BE49-F238E27FC236}">
                <a16:creationId xmlns:a16="http://schemas.microsoft.com/office/drawing/2014/main" id="{5F6A16A2-817E-134F-B4C7-1E60E853EEEE}"/>
              </a:ext>
            </a:extLst>
          </p:cNvPr>
          <p:cNvPicPr>
            <a:picLocks noChangeAspect="1"/>
          </p:cNvPicPr>
          <p:nvPr/>
        </p:nvPicPr>
        <p:blipFill>
          <a:blip r:embed="rId4"/>
          <a:stretch>
            <a:fillRect/>
          </a:stretch>
        </p:blipFill>
        <p:spPr>
          <a:xfrm>
            <a:off x="660081" y="3404444"/>
            <a:ext cx="6824677" cy="2701533"/>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88271FC1-05E2-0849-BED6-111F3CAC2067}"/>
              </a:ext>
            </a:extLst>
          </p:cNvPr>
          <p:cNvPicPr>
            <a:picLocks noChangeAspect="1"/>
          </p:cNvPicPr>
          <p:nvPr/>
        </p:nvPicPr>
        <p:blipFill>
          <a:blip r:embed="rId5"/>
          <a:stretch>
            <a:fillRect/>
          </a:stretch>
        </p:blipFill>
        <p:spPr>
          <a:xfrm>
            <a:off x="660082" y="1268275"/>
            <a:ext cx="5250374" cy="1372928"/>
          </a:xfrm>
          <a:prstGeom prst="rect">
            <a:avLst/>
          </a:prstGeom>
        </p:spPr>
      </p:pic>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Parallel Directive</a:t>
            </a:r>
          </a:p>
        </p:txBody>
      </p:sp>
      <p:sp>
        <p:nvSpPr>
          <p:cNvPr id="6" name="TextBox 5"/>
          <p:cNvSpPr txBox="1"/>
          <p:nvPr/>
        </p:nvSpPr>
        <p:spPr>
          <a:xfrm>
            <a:off x="660083" y="808592"/>
            <a:ext cx="1575188" cy="461665"/>
          </a:xfrm>
          <a:prstGeom prst="rect">
            <a:avLst/>
          </a:prstGeom>
          <a:noFill/>
        </p:spPr>
        <p:txBody>
          <a:bodyPr wrap="square" rtlCol="0">
            <a:spAutoFit/>
          </a:bodyPr>
          <a:lstStyle/>
          <a:p>
            <a:r>
              <a:rPr lang="en-US" sz="2400" dirty="0">
                <a:latin typeface="PT Sans"/>
                <a:cs typeface="PT Sans"/>
              </a:rPr>
              <a:t>Python</a:t>
            </a:r>
          </a:p>
        </p:txBody>
      </p:sp>
      <p:sp>
        <p:nvSpPr>
          <p:cNvPr id="9" name="TextBox 8">
            <a:extLst>
              <a:ext uri="{FF2B5EF4-FFF2-40B4-BE49-F238E27FC236}">
                <a16:creationId xmlns:a16="http://schemas.microsoft.com/office/drawing/2014/main" id="{4BD791FD-C201-44E7-9390-6AA9AD33C3DA}"/>
              </a:ext>
            </a:extLst>
          </p:cNvPr>
          <p:cNvSpPr txBox="1"/>
          <p:nvPr/>
        </p:nvSpPr>
        <p:spPr>
          <a:xfrm>
            <a:off x="660082" y="2935995"/>
            <a:ext cx="1575188" cy="461665"/>
          </a:xfrm>
          <a:prstGeom prst="rect">
            <a:avLst/>
          </a:prstGeom>
          <a:noFill/>
        </p:spPr>
        <p:txBody>
          <a:bodyPr wrap="square" rtlCol="0">
            <a:spAutoFit/>
          </a:bodyPr>
          <a:lstStyle/>
          <a:p>
            <a:r>
              <a:rPr lang="en-US" sz="2400" dirty="0">
                <a:latin typeface="PT Sans"/>
                <a:cs typeface="PT Sans"/>
              </a:rPr>
              <a:t>C++</a:t>
            </a:r>
          </a:p>
        </p:txBody>
      </p:sp>
    </p:spTree>
    <p:extLst>
      <p:ext uri="{BB962C8B-B14F-4D97-AF65-F5344CB8AC3E}">
        <p14:creationId xmlns:p14="http://schemas.microsoft.com/office/powerpoint/2010/main" val="479136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A378E8C7-FCC9-644F-8E64-C9F6B9239989}"/>
              </a:ext>
            </a:extLst>
          </p:cNvPr>
          <p:cNvPicPr>
            <a:picLocks noChangeAspect="1"/>
          </p:cNvPicPr>
          <p:nvPr/>
        </p:nvPicPr>
        <p:blipFill>
          <a:blip r:embed="rId4"/>
          <a:stretch>
            <a:fillRect/>
          </a:stretch>
        </p:blipFill>
        <p:spPr>
          <a:xfrm>
            <a:off x="660082" y="3339301"/>
            <a:ext cx="6951844" cy="3338377"/>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71FE06DD-E76E-8D49-89DF-B68A6FF196C0}"/>
              </a:ext>
            </a:extLst>
          </p:cNvPr>
          <p:cNvPicPr>
            <a:picLocks noChangeAspect="1"/>
          </p:cNvPicPr>
          <p:nvPr/>
        </p:nvPicPr>
        <p:blipFill>
          <a:blip r:embed="rId5"/>
          <a:stretch>
            <a:fillRect/>
          </a:stretch>
        </p:blipFill>
        <p:spPr>
          <a:xfrm>
            <a:off x="660082" y="1270257"/>
            <a:ext cx="4911097" cy="1503121"/>
          </a:xfrm>
          <a:prstGeom prst="rect">
            <a:avLst/>
          </a:prstGeom>
        </p:spPr>
      </p:pic>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For Directive</a:t>
            </a:r>
          </a:p>
        </p:txBody>
      </p:sp>
      <p:sp>
        <p:nvSpPr>
          <p:cNvPr id="6" name="TextBox 5"/>
          <p:cNvSpPr txBox="1"/>
          <p:nvPr/>
        </p:nvSpPr>
        <p:spPr>
          <a:xfrm>
            <a:off x="660083" y="808592"/>
            <a:ext cx="1575188" cy="461665"/>
          </a:xfrm>
          <a:prstGeom prst="rect">
            <a:avLst/>
          </a:prstGeom>
          <a:noFill/>
        </p:spPr>
        <p:txBody>
          <a:bodyPr wrap="square" rtlCol="0">
            <a:spAutoFit/>
          </a:bodyPr>
          <a:lstStyle/>
          <a:p>
            <a:r>
              <a:rPr lang="en-US" sz="2400" dirty="0">
                <a:latin typeface="PT Sans"/>
                <a:cs typeface="PT Sans"/>
              </a:rPr>
              <a:t>Python</a:t>
            </a:r>
          </a:p>
        </p:txBody>
      </p:sp>
      <p:sp>
        <p:nvSpPr>
          <p:cNvPr id="9" name="TextBox 8">
            <a:extLst>
              <a:ext uri="{FF2B5EF4-FFF2-40B4-BE49-F238E27FC236}">
                <a16:creationId xmlns:a16="http://schemas.microsoft.com/office/drawing/2014/main" id="{4BD791FD-C201-44E7-9390-6AA9AD33C3DA}"/>
              </a:ext>
            </a:extLst>
          </p:cNvPr>
          <p:cNvSpPr txBox="1"/>
          <p:nvPr/>
        </p:nvSpPr>
        <p:spPr>
          <a:xfrm>
            <a:off x="660082" y="2935995"/>
            <a:ext cx="1575188" cy="461665"/>
          </a:xfrm>
          <a:prstGeom prst="rect">
            <a:avLst/>
          </a:prstGeom>
          <a:noFill/>
        </p:spPr>
        <p:txBody>
          <a:bodyPr wrap="square" rtlCol="0">
            <a:spAutoFit/>
          </a:bodyPr>
          <a:lstStyle/>
          <a:p>
            <a:r>
              <a:rPr lang="en-US" sz="2400" dirty="0">
                <a:latin typeface="PT Sans"/>
                <a:cs typeface="PT Sans"/>
              </a:rPr>
              <a:t>C++</a:t>
            </a:r>
          </a:p>
        </p:txBody>
      </p:sp>
      <p:cxnSp>
        <p:nvCxnSpPr>
          <p:cNvPr id="23" name="Straight Arrow Connector 22">
            <a:extLst>
              <a:ext uri="{FF2B5EF4-FFF2-40B4-BE49-F238E27FC236}">
                <a16:creationId xmlns:a16="http://schemas.microsoft.com/office/drawing/2014/main" id="{B6DE1297-FB98-C44F-A319-A9DDB74D99FB}"/>
              </a:ext>
            </a:extLst>
          </p:cNvPr>
          <p:cNvCxnSpPr>
            <a:cxnSpLocks/>
          </p:cNvCxnSpPr>
          <p:nvPr/>
        </p:nvCxnSpPr>
        <p:spPr>
          <a:xfrm flipH="1">
            <a:off x="3601156" y="4553833"/>
            <a:ext cx="1582464" cy="622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C0D8ED4-CF7F-2047-BC2F-A1DF130E177D}"/>
              </a:ext>
            </a:extLst>
          </p:cNvPr>
          <p:cNvCxnSpPr>
            <a:cxnSpLocks/>
          </p:cNvCxnSpPr>
          <p:nvPr/>
        </p:nvCxnSpPr>
        <p:spPr>
          <a:xfrm flipH="1">
            <a:off x="4702196" y="4553833"/>
            <a:ext cx="481423" cy="554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8ABB4E2-53BB-1148-B9C5-5F593E6FEE46}"/>
              </a:ext>
            </a:extLst>
          </p:cNvPr>
          <p:cNvCxnSpPr>
            <a:cxnSpLocks/>
          </p:cNvCxnSpPr>
          <p:nvPr/>
        </p:nvCxnSpPr>
        <p:spPr>
          <a:xfrm>
            <a:off x="5183619" y="4553833"/>
            <a:ext cx="240692" cy="622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BC8EB0D-5C1B-904F-AEEF-54CB79CF14C0}"/>
              </a:ext>
            </a:extLst>
          </p:cNvPr>
          <p:cNvCxnSpPr>
            <a:cxnSpLocks/>
          </p:cNvCxnSpPr>
          <p:nvPr/>
        </p:nvCxnSpPr>
        <p:spPr>
          <a:xfrm flipH="1">
            <a:off x="3887714" y="1574464"/>
            <a:ext cx="1955969" cy="690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5D40156-BD6F-0344-956C-84BE7D151A80}"/>
              </a:ext>
            </a:extLst>
          </p:cNvPr>
          <p:cNvCxnSpPr>
            <a:cxnSpLocks/>
          </p:cNvCxnSpPr>
          <p:nvPr/>
        </p:nvCxnSpPr>
        <p:spPr>
          <a:xfrm flipH="1">
            <a:off x="4523555" y="1574464"/>
            <a:ext cx="1320128" cy="6146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5398E99-BE27-0A4D-8C63-1FB80D7546DF}"/>
              </a:ext>
            </a:extLst>
          </p:cNvPr>
          <p:cNvCxnSpPr>
            <a:cxnSpLocks/>
          </p:cNvCxnSpPr>
          <p:nvPr/>
        </p:nvCxnSpPr>
        <p:spPr>
          <a:xfrm flipH="1">
            <a:off x="5032228" y="1574464"/>
            <a:ext cx="811455" cy="6297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7EC5B0F2-7C44-7045-94F6-6B6E5719158A}"/>
              </a:ext>
            </a:extLst>
          </p:cNvPr>
          <p:cNvSpPr/>
          <p:nvPr/>
        </p:nvSpPr>
        <p:spPr>
          <a:xfrm>
            <a:off x="3645489" y="2204199"/>
            <a:ext cx="223497" cy="230164"/>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B7C7C9B-AC47-6049-97AE-E4DDC75DD163}"/>
              </a:ext>
            </a:extLst>
          </p:cNvPr>
          <p:cNvSpPr/>
          <p:nvPr/>
        </p:nvSpPr>
        <p:spPr>
          <a:xfrm>
            <a:off x="4080933" y="2189110"/>
            <a:ext cx="545568" cy="260343"/>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601CC11-5F95-D94F-8C4D-279EB1CFA876}"/>
              </a:ext>
            </a:extLst>
          </p:cNvPr>
          <p:cNvSpPr/>
          <p:nvPr/>
        </p:nvSpPr>
        <p:spPr>
          <a:xfrm>
            <a:off x="4838447" y="2189110"/>
            <a:ext cx="242225" cy="245253"/>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99806D1-38F7-6D40-9786-1DEF9F28106D}"/>
              </a:ext>
            </a:extLst>
          </p:cNvPr>
          <p:cNvSpPr/>
          <p:nvPr/>
        </p:nvSpPr>
        <p:spPr>
          <a:xfrm>
            <a:off x="5232401" y="5175957"/>
            <a:ext cx="795866" cy="299154"/>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E69C18F-E2BA-8A45-BFDE-5BF226ABA910}"/>
              </a:ext>
            </a:extLst>
          </p:cNvPr>
          <p:cNvSpPr/>
          <p:nvPr/>
        </p:nvSpPr>
        <p:spPr>
          <a:xfrm>
            <a:off x="3797890" y="5117473"/>
            <a:ext cx="1282782" cy="452414"/>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85E6A15-C7F7-EF4F-8D95-F14B5321D9D8}"/>
              </a:ext>
            </a:extLst>
          </p:cNvPr>
          <p:cNvSpPr/>
          <p:nvPr/>
        </p:nvSpPr>
        <p:spPr>
          <a:xfrm>
            <a:off x="2235270" y="5108222"/>
            <a:ext cx="1473129" cy="461665"/>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16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7" grpId="0" animBg="1"/>
      <p:bldP spid="38" grpId="0" animBg="1"/>
      <p:bldP spid="41" grpId="0" animBg="1"/>
      <p:bldP spid="42" grpId="0" animBg="1"/>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Organization</a:t>
            </a:r>
          </a:p>
        </p:txBody>
      </p:sp>
      <p:graphicFrame>
        <p:nvGraphicFramePr>
          <p:cNvPr id="2" name="Diagram 1">
            <a:extLst>
              <a:ext uri="{FF2B5EF4-FFF2-40B4-BE49-F238E27FC236}">
                <a16:creationId xmlns:a16="http://schemas.microsoft.com/office/drawing/2014/main" id="{96DACFFC-01D6-314F-AE38-D18DD0EF0C42}"/>
              </a:ext>
            </a:extLst>
          </p:cNvPr>
          <p:cNvGraphicFramePr/>
          <p:nvPr>
            <p:extLst>
              <p:ext uri="{D42A27DB-BD31-4B8C-83A1-F6EECF244321}">
                <p14:modId xmlns:p14="http://schemas.microsoft.com/office/powerpoint/2010/main" val="1645170125"/>
              </p:ext>
            </p:extLst>
          </p:nvPr>
        </p:nvGraphicFramePr>
        <p:xfrm>
          <a:off x="1629720" y="847003"/>
          <a:ext cx="4985657" cy="56025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C1D5E87C-E7CB-A44D-B8DF-EAD46DB1EAEE}"/>
              </a:ext>
            </a:extLst>
          </p:cNvPr>
          <p:cNvSpPr txBox="1"/>
          <p:nvPr/>
        </p:nvSpPr>
        <p:spPr>
          <a:xfrm>
            <a:off x="3068664" y="4329004"/>
            <a:ext cx="2657960" cy="457200"/>
          </a:xfrm>
          <a:prstGeom prst="rect">
            <a:avLst/>
          </a:prstGeom>
          <a:noFill/>
        </p:spPr>
        <p:txBody>
          <a:bodyPr wrap="square" numCol="2" spcCol="182880" rtlCol="0">
            <a:spAutoFit/>
          </a:bodyPr>
          <a:lstStyle/>
          <a:p>
            <a:pPr marL="91440" indent="-91440">
              <a:buFont typeface="Arial" panose="020B0604020202020204" pitchFamily="34" charset="0"/>
              <a:buChar char="•"/>
            </a:pPr>
            <a:r>
              <a:rPr lang="en-US" sz="1050" dirty="0">
                <a:solidFill>
                  <a:schemeClr val="bg1"/>
                </a:solidFill>
              </a:rPr>
              <a:t>Compare with C++</a:t>
            </a:r>
          </a:p>
          <a:p>
            <a:pPr marL="91440" indent="-91440">
              <a:buFont typeface="Arial" panose="020B0604020202020204" pitchFamily="34" charset="0"/>
              <a:buChar char="•"/>
            </a:pPr>
            <a:r>
              <a:rPr lang="en-US" sz="1050" dirty="0">
                <a:solidFill>
                  <a:schemeClr val="bg1"/>
                </a:solidFill>
              </a:rPr>
              <a:t>Code Translation</a:t>
            </a:r>
          </a:p>
          <a:p>
            <a:pPr marL="91440" indent="-91440">
              <a:buFont typeface="Arial" panose="020B0604020202020204" pitchFamily="34" charset="0"/>
              <a:buChar char="•"/>
            </a:pPr>
            <a:r>
              <a:rPr lang="en-US" sz="1050" dirty="0">
                <a:solidFill>
                  <a:schemeClr val="bg1"/>
                </a:solidFill>
              </a:rPr>
              <a:t>Software Demo</a:t>
            </a:r>
          </a:p>
        </p:txBody>
      </p:sp>
    </p:spTree>
    <p:extLst>
      <p:ext uri="{BB962C8B-B14F-4D97-AF65-F5344CB8AC3E}">
        <p14:creationId xmlns:p14="http://schemas.microsoft.com/office/powerpoint/2010/main" val="1841939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Source-to-source Translation</a:t>
            </a:r>
          </a:p>
        </p:txBody>
      </p:sp>
      <p:pic>
        <p:nvPicPr>
          <p:cNvPr id="3" name="Picture 2" descr="Logo, company name&#10;&#10;Description automatically generated">
            <a:extLst>
              <a:ext uri="{FF2B5EF4-FFF2-40B4-BE49-F238E27FC236}">
                <a16:creationId xmlns:a16="http://schemas.microsoft.com/office/drawing/2014/main" id="{0AFB5216-C464-CF4D-AF4A-35C783D3B623}"/>
              </a:ext>
            </a:extLst>
          </p:cNvPr>
          <p:cNvPicPr>
            <a:picLocks noChangeAspect="1"/>
          </p:cNvPicPr>
          <p:nvPr/>
        </p:nvPicPr>
        <p:blipFill>
          <a:blip r:embed="rId4"/>
          <a:stretch>
            <a:fillRect/>
          </a:stretch>
        </p:blipFill>
        <p:spPr>
          <a:xfrm>
            <a:off x="2315731" y="1636357"/>
            <a:ext cx="4512538" cy="1056043"/>
          </a:xfrm>
          <a:prstGeom prst="rect">
            <a:avLst/>
          </a:prstGeom>
        </p:spPr>
      </p:pic>
      <p:pic>
        <p:nvPicPr>
          <p:cNvPr id="10" name="Picture 9" descr="Text, letter&#10;&#10;Description automatically generated">
            <a:extLst>
              <a:ext uri="{FF2B5EF4-FFF2-40B4-BE49-F238E27FC236}">
                <a16:creationId xmlns:a16="http://schemas.microsoft.com/office/drawing/2014/main" id="{053C4E48-F6FD-B24C-9A3B-F6E7683D4E49}"/>
              </a:ext>
            </a:extLst>
          </p:cNvPr>
          <p:cNvPicPr>
            <a:picLocks noChangeAspect="1"/>
          </p:cNvPicPr>
          <p:nvPr/>
        </p:nvPicPr>
        <p:blipFill>
          <a:blip r:embed="rId5"/>
          <a:stretch>
            <a:fillRect/>
          </a:stretch>
        </p:blipFill>
        <p:spPr>
          <a:xfrm>
            <a:off x="1884455" y="3618088"/>
            <a:ext cx="5374244" cy="2020824"/>
          </a:xfrm>
          <a:prstGeom prst="rect">
            <a:avLst/>
          </a:prstGeom>
        </p:spPr>
      </p:pic>
      <p:sp>
        <p:nvSpPr>
          <p:cNvPr id="11" name="TextBox 10">
            <a:extLst>
              <a:ext uri="{FF2B5EF4-FFF2-40B4-BE49-F238E27FC236}">
                <a16:creationId xmlns:a16="http://schemas.microsoft.com/office/drawing/2014/main" id="{37F6068E-A6A3-954B-BFF8-74E12598B29E}"/>
              </a:ext>
            </a:extLst>
          </p:cNvPr>
          <p:cNvSpPr txBox="1"/>
          <p:nvPr/>
        </p:nvSpPr>
        <p:spPr>
          <a:xfrm>
            <a:off x="3452984" y="1267025"/>
            <a:ext cx="2238023" cy="369332"/>
          </a:xfrm>
          <a:prstGeom prst="rect">
            <a:avLst/>
          </a:prstGeom>
          <a:noFill/>
        </p:spPr>
        <p:txBody>
          <a:bodyPr wrap="square" rtlCol="0">
            <a:spAutoFit/>
          </a:bodyPr>
          <a:lstStyle/>
          <a:p>
            <a:pPr algn="ctr"/>
            <a:r>
              <a:rPr lang="en-US" dirty="0"/>
              <a:t>OpenMP Input Code</a:t>
            </a:r>
          </a:p>
        </p:txBody>
      </p:sp>
      <p:sp>
        <p:nvSpPr>
          <p:cNvPr id="12" name="TextBox 11">
            <a:extLst>
              <a:ext uri="{FF2B5EF4-FFF2-40B4-BE49-F238E27FC236}">
                <a16:creationId xmlns:a16="http://schemas.microsoft.com/office/drawing/2014/main" id="{78E7EEEA-BB74-694E-A1D1-71F7762151C8}"/>
              </a:ext>
            </a:extLst>
          </p:cNvPr>
          <p:cNvSpPr txBox="1"/>
          <p:nvPr/>
        </p:nvSpPr>
        <p:spPr>
          <a:xfrm>
            <a:off x="3162293" y="3248756"/>
            <a:ext cx="2819403" cy="369332"/>
          </a:xfrm>
          <a:prstGeom prst="rect">
            <a:avLst/>
          </a:prstGeom>
          <a:noFill/>
        </p:spPr>
        <p:txBody>
          <a:bodyPr wrap="square" rtlCol="0">
            <a:spAutoFit/>
          </a:bodyPr>
          <a:lstStyle/>
          <a:p>
            <a:pPr algn="ctr"/>
            <a:r>
              <a:rPr lang="en-US" dirty="0"/>
              <a:t>Preprocessor Output Code</a:t>
            </a:r>
          </a:p>
        </p:txBody>
      </p:sp>
      <p:sp>
        <p:nvSpPr>
          <p:cNvPr id="13" name="Right Arrow 12">
            <a:extLst>
              <a:ext uri="{FF2B5EF4-FFF2-40B4-BE49-F238E27FC236}">
                <a16:creationId xmlns:a16="http://schemas.microsoft.com/office/drawing/2014/main" id="{2181E666-C464-C34F-AB95-E56550AED5F2}"/>
              </a:ext>
            </a:extLst>
          </p:cNvPr>
          <p:cNvSpPr/>
          <p:nvPr/>
        </p:nvSpPr>
        <p:spPr>
          <a:xfrm>
            <a:off x="1545788" y="4188178"/>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EDFE02F5-2F6D-E047-B686-ACA082766EE3}"/>
              </a:ext>
            </a:extLst>
          </p:cNvPr>
          <p:cNvSpPr/>
          <p:nvPr/>
        </p:nvSpPr>
        <p:spPr>
          <a:xfrm>
            <a:off x="1545783" y="4363155"/>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E324A2EA-8C64-CA4D-B183-B99D50022C3D}"/>
              </a:ext>
            </a:extLst>
          </p:cNvPr>
          <p:cNvSpPr/>
          <p:nvPr/>
        </p:nvSpPr>
        <p:spPr>
          <a:xfrm>
            <a:off x="1545786" y="4541011"/>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84B2514-F53E-DC4E-ACCE-CBBAE02E3C12}"/>
              </a:ext>
            </a:extLst>
          </p:cNvPr>
          <p:cNvSpPr/>
          <p:nvPr/>
        </p:nvSpPr>
        <p:spPr>
          <a:xfrm>
            <a:off x="1545784" y="4715707"/>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F62C031F-1B6D-5E42-8C2F-62C68E897542}"/>
              </a:ext>
            </a:extLst>
          </p:cNvPr>
          <p:cNvSpPr/>
          <p:nvPr/>
        </p:nvSpPr>
        <p:spPr>
          <a:xfrm>
            <a:off x="1545787" y="5289520"/>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38BC70A7-5B40-AC4A-B132-E764410B54B3}"/>
              </a:ext>
            </a:extLst>
          </p:cNvPr>
          <p:cNvSpPr/>
          <p:nvPr/>
        </p:nvSpPr>
        <p:spPr>
          <a:xfrm>
            <a:off x="1545783" y="546421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94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P spid="16" grpId="0" animBg="1"/>
      <p:bldP spid="16" grpId="1" animBg="1"/>
      <p:bldP spid="17" grpId="0" animBg="1"/>
      <p:bldP spid="17" grpId="1" animBg="1"/>
      <p:bldP spid="18" grpId="0" animBg="1"/>
      <p:bldP spid="18" grpId="1"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Source-to-source Translation</a:t>
            </a:r>
          </a:p>
        </p:txBody>
      </p:sp>
      <p:sp>
        <p:nvSpPr>
          <p:cNvPr id="11" name="TextBox 10">
            <a:extLst>
              <a:ext uri="{FF2B5EF4-FFF2-40B4-BE49-F238E27FC236}">
                <a16:creationId xmlns:a16="http://schemas.microsoft.com/office/drawing/2014/main" id="{37F6068E-A6A3-954B-BFF8-74E12598B29E}"/>
              </a:ext>
            </a:extLst>
          </p:cNvPr>
          <p:cNvSpPr txBox="1"/>
          <p:nvPr/>
        </p:nvSpPr>
        <p:spPr>
          <a:xfrm>
            <a:off x="3452978" y="911425"/>
            <a:ext cx="2238023" cy="369332"/>
          </a:xfrm>
          <a:prstGeom prst="rect">
            <a:avLst/>
          </a:prstGeom>
          <a:noFill/>
        </p:spPr>
        <p:txBody>
          <a:bodyPr wrap="square" rtlCol="0">
            <a:spAutoFit/>
          </a:bodyPr>
          <a:lstStyle/>
          <a:p>
            <a:pPr algn="ctr"/>
            <a:r>
              <a:rPr lang="en-US" dirty="0"/>
              <a:t>OpenMP Input Code</a:t>
            </a:r>
          </a:p>
        </p:txBody>
      </p:sp>
      <p:sp>
        <p:nvSpPr>
          <p:cNvPr id="12" name="TextBox 11">
            <a:extLst>
              <a:ext uri="{FF2B5EF4-FFF2-40B4-BE49-F238E27FC236}">
                <a16:creationId xmlns:a16="http://schemas.microsoft.com/office/drawing/2014/main" id="{78E7EEEA-BB74-694E-A1D1-71F7762151C8}"/>
              </a:ext>
            </a:extLst>
          </p:cNvPr>
          <p:cNvSpPr txBox="1"/>
          <p:nvPr/>
        </p:nvSpPr>
        <p:spPr>
          <a:xfrm>
            <a:off x="3158204" y="2422371"/>
            <a:ext cx="2819403" cy="369332"/>
          </a:xfrm>
          <a:prstGeom prst="rect">
            <a:avLst/>
          </a:prstGeom>
          <a:noFill/>
        </p:spPr>
        <p:txBody>
          <a:bodyPr wrap="square" rtlCol="0">
            <a:spAutoFit/>
          </a:bodyPr>
          <a:lstStyle/>
          <a:p>
            <a:pPr algn="ctr"/>
            <a:r>
              <a:rPr lang="en-US" dirty="0"/>
              <a:t>Preprocessor Output Code</a:t>
            </a:r>
          </a:p>
        </p:txBody>
      </p:sp>
      <p:pic>
        <p:nvPicPr>
          <p:cNvPr id="5" name="Picture 4" descr="Text&#10;&#10;Description automatically generated">
            <a:extLst>
              <a:ext uri="{FF2B5EF4-FFF2-40B4-BE49-F238E27FC236}">
                <a16:creationId xmlns:a16="http://schemas.microsoft.com/office/drawing/2014/main" id="{E574BD65-211F-C44C-9CFA-962B9F542FB9}"/>
              </a:ext>
            </a:extLst>
          </p:cNvPr>
          <p:cNvPicPr>
            <a:picLocks noChangeAspect="1"/>
          </p:cNvPicPr>
          <p:nvPr/>
        </p:nvPicPr>
        <p:blipFill>
          <a:blip r:embed="rId4"/>
          <a:stretch>
            <a:fillRect/>
          </a:stretch>
        </p:blipFill>
        <p:spPr>
          <a:xfrm>
            <a:off x="2768741" y="1280757"/>
            <a:ext cx="3606494" cy="1024144"/>
          </a:xfrm>
          <a:prstGeom prst="rect">
            <a:avLst/>
          </a:prstGeom>
        </p:spPr>
      </p:pic>
      <p:sp>
        <p:nvSpPr>
          <p:cNvPr id="13" name="Right Arrow 12">
            <a:extLst>
              <a:ext uri="{FF2B5EF4-FFF2-40B4-BE49-F238E27FC236}">
                <a16:creationId xmlns:a16="http://schemas.microsoft.com/office/drawing/2014/main" id="{0FECF55B-FBF5-5C4F-A02F-A3C615B540E4}"/>
              </a:ext>
            </a:extLst>
          </p:cNvPr>
          <p:cNvSpPr/>
          <p:nvPr/>
        </p:nvSpPr>
        <p:spPr>
          <a:xfrm>
            <a:off x="1689635" y="3476719"/>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BFE5ED01-9672-7A4C-9FC9-7A80A891D2D6}"/>
              </a:ext>
            </a:extLst>
          </p:cNvPr>
          <p:cNvSpPr/>
          <p:nvPr/>
        </p:nvSpPr>
        <p:spPr>
          <a:xfrm>
            <a:off x="1689633" y="4467427"/>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ight Arrow 16">
            <a:extLst>
              <a:ext uri="{FF2B5EF4-FFF2-40B4-BE49-F238E27FC236}">
                <a16:creationId xmlns:a16="http://schemas.microsoft.com/office/drawing/2014/main" id="{7832F456-C79E-C24F-8745-15F8E71E44FB}"/>
              </a:ext>
            </a:extLst>
          </p:cNvPr>
          <p:cNvSpPr/>
          <p:nvPr/>
        </p:nvSpPr>
        <p:spPr>
          <a:xfrm>
            <a:off x="1689634" y="4887977"/>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7C8EF196-101B-E547-8112-698C1B434C20}"/>
              </a:ext>
            </a:extLst>
          </p:cNvPr>
          <p:cNvSpPr/>
          <p:nvPr/>
        </p:nvSpPr>
        <p:spPr>
          <a:xfrm>
            <a:off x="1689638" y="5026203"/>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22C4205D-78FD-904F-B97A-A11A19B9BCFD}"/>
              </a:ext>
            </a:extLst>
          </p:cNvPr>
          <p:cNvSpPr/>
          <p:nvPr/>
        </p:nvSpPr>
        <p:spPr>
          <a:xfrm>
            <a:off x="1689638" y="517211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7AAF73D1-DB2B-3A49-BDD9-762705242BE9}"/>
              </a:ext>
            </a:extLst>
          </p:cNvPr>
          <p:cNvSpPr/>
          <p:nvPr/>
        </p:nvSpPr>
        <p:spPr>
          <a:xfrm>
            <a:off x="1685932" y="5880331"/>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688A2E22-64CC-F94F-8218-0275573E0010}"/>
              </a:ext>
            </a:extLst>
          </p:cNvPr>
          <p:cNvSpPr/>
          <p:nvPr/>
        </p:nvSpPr>
        <p:spPr>
          <a:xfrm>
            <a:off x="1689637" y="545458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E9CE9638-B003-C640-BB47-6D0A50158033}"/>
              </a:ext>
            </a:extLst>
          </p:cNvPr>
          <p:cNvSpPr/>
          <p:nvPr/>
        </p:nvSpPr>
        <p:spPr>
          <a:xfrm>
            <a:off x="1689636" y="574409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3311C823-CAFE-CF4F-9363-DE33952CAC14}"/>
              </a:ext>
            </a:extLst>
          </p:cNvPr>
          <p:cNvPicPr>
            <a:picLocks noChangeAspect="1"/>
          </p:cNvPicPr>
          <p:nvPr/>
        </p:nvPicPr>
        <p:blipFill>
          <a:blip r:embed="rId5"/>
          <a:stretch>
            <a:fillRect/>
          </a:stretch>
        </p:blipFill>
        <p:spPr>
          <a:xfrm>
            <a:off x="2036536" y="2791703"/>
            <a:ext cx="5062737" cy="3657815"/>
          </a:xfrm>
          <a:prstGeom prst="rect">
            <a:avLst/>
          </a:prstGeom>
        </p:spPr>
      </p:pic>
      <p:sp>
        <p:nvSpPr>
          <p:cNvPr id="23" name="Right Arrow 22">
            <a:extLst>
              <a:ext uri="{FF2B5EF4-FFF2-40B4-BE49-F238E27FC236}">
                <a16:creationId xmlns:a16="http://schemas.microsoft.com/office/drawing/2014/main" id="{9A7CE099-02BB-564B-A271-E494AD4103DA}"/>
              </a:ext>
            </a:extLst>
          </p:cNvPr>
          <p:cNvSpPr/>
          <p:nvPr/>
        </p:nvSpPr>
        <p:spPr>
          <a:xfrm>
            <a:off x="1693611" y="3766229"/>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95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1"/>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3" grpId="0" animBg="1"/>
      <p:bldP spid="2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Runtime API</a:t>
            </a:r>
          </a:p>
        </p:txBody>
      </p:sp>
      <p:pic>
        <p:nvPicPr>
          <p:cNvPr id="3" name="Picture 2" descr="A picture containing text&#10;&#10;Description automatically generated">
            <a:extLst>
              <a:ext uri="{FF2B5EF4-FFF2-40B4-BE49-F238E27FC236}">
                <a16:creationId xmlns:a16="http://schemas.microsoft.com/office/drawing/2014/main" id="{53ECD804-09A7-124A-818D-2E7EC580187E}"/>
              </a:ext>
            </a:extLst>
          </p:cNvPr>
          <p:cNvPicPr>
            <a:picLocks noChangeAspect="1"/>
          </p:cNvPicPr>
          <p:nvPr/>
        </p:nvPicPr>
        <p:blipFill>
          <a:blip r:embed="rId4"/>
          <a:stretch>
            <a:fillRect/>
          </a:stretch>
        </p:blipFill>
        <p:spPr>
          <a:xfrm>
            <a:off x="1254729" y="2178755"/>
            <a:ext cx="6634542" cy="1606839"/>
          </a:xfrm>
          <a:prstGeom prst="rect">
            <a:avLst/>
          </a:prstGeom>
        </p:spPr>
      </p:pic>
      <p:sp>
        <p:nvSpPr>
          <p:cNvPr id="23" name="Right Arrow 22">
            <a:extLst>
              <a:ext uri="{FF2B5EF4-FFF2-40B4-BE49-F238E27FC236}">
                <a16:creationId xmlns:a16="http://schemas.microsoft.com/office/drawing/2014/main" id="{BD12F5DC-7C92-D440-B3A2-FB5E53E31524}"/>
              </a:ext>
            </a:extLst>
          </p:cNvPr>
          <p:cNvSpPr/>
          <p:nvPr/>
        </p:nvSpPr>
        <p:spPr>
          <a:xfrm>
            <a:off x="916062" y="2593836"/>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F83C0BBA-EED5-EC4D-836F-6302DD58C4CE}"/>
              </a:ext>
            </a:extLst>
          </p:cNvPr>
          <p:cNvSpPr/>
          <p:nvPr/>
        </p:nvSpPr>
        <p:spPr>
          <a:xfrm>
            <a:off x="916062" y="3008917"/>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D514269E-5F85-2747-B5AC-0C4F5A811882}"/>
              </a:ext>
            </a:extLst>
          </p:cNvPr>
          <p:cNvSpPr/>
          <p:nvPr/>
        </p:nvSpPr>
        <p:spPr>
          <a:xfrm>
            <a:off x="916062" y="3391863"/>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EB9B6BC-BD5F-A140-A7AE-54BE2A71F181}"/>
              </a:ext>
            </a:extLst>
          </p:cNvPr>
          <p:cNvSpPr/>
          <p:nvPr/>
        </p:nvSpPr>
        <p:spPr>
          <a:xfrm>
            <a:off x="916061" y="3611483"/>
            <a:ext cx="338667" cy="1749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07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5" grpId="1"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4B136A-DD4C-A94C-9114-A1B01CEAAE9A}"/>
              </a:ext>
            </a:extLst>
          </p:cNvPr>
          <p:cNvSpPr txBox="1"/>
          <p:nvPr/>
        </p:nvSpPr>
        <p:spPr>
          <a:xfrm>
            <a:off x="2681097" y="2497976"/>
            <a:ext cx="3781805" cy="1862048"/>
          </a:xfrm>
          <a:prstGeom prst="rect">
            <a:avLst/>
          </a:prstGeom>
          <a:noFill/>
        </p:spPr>
        <p:txBody>
          <a:bodyPr wrap="none" rtlCol="0">
            <a:spAutoFit/>
          </a:bodyPr>
          <a:lstStyle/>
          <a:p>
            <a:r>
              <a:rPr lang="en-US" sz="11500" dirty="0"/>
              <a:t>Demo</a:t>
            </a:r>
          </a:p>
        </p:txBody>
      </p:sp>
    </p:spTree>
    <p:extLst>
      <p:ext uri="{BB962C8B-B14F-4D97-AF65-F5344CB8AC3E}">
        <p14:creationId xmlns:p14="http://schemas.microsoft.com/office/powerpoint/2010/main" val="1565140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Performance</a:t>
            </a:r>
          </a:p>
        </p:txBody>
      </p:sp>
      <p:sp>
        <p:nvSpPr>
          <p:cNvPr id="5" name="TextBox 4"/>
          <p:cNvSpPr txBox="1"/>
          <p:nvPr/>
        </p:nvSpPr>
        <p:spPr>
          <a:xfrm>
            <a:off x="1702940" y="1086209"/>
            <a:ext cx="5738115" cy="584776"/>
          </a:xfrm>
          <a:prstGeom prst="rect">
            <a:avLst/>
          </a:prstGeom>
          <a:noFill/>
        </p:spPr>
        <p:txBody>
          <a:bodyPr wrap="square" rtlCol="0">
            <a:spAutoFit/>
          </a:bodyPr>
          <a:lstStyle/>
          <a:p>
            <a:pPr algn="ctr"/>
            <a:r>
              <a:rPr lang="en-US" sz="3200" b="1" dirty="0">
                <a:latin typeface="PT Sans"/>
                <a:cs typeface="PT Sans"/>
              </a:rPr>
              <a:t>Microbenchmarks</a:t>
            </a:r>
          </a:p>
        </p:txBody>
      </p:sp>
      <p:sp>
        <p:nvSpPr>
          <p:cNvPr id="6" name="TextBox 5"/>
          <p:cNvSpPr txBox="1"/>
          <p:nvPr/>
        </p:nvSpPr>
        <p:spPr>
          <a:xfrm>
            <a:off x="2434548" y="1948602"/>
            <a:ext cx="4274897" cy="1815882"/>
          </a:xfrm>
          <a:prstGeom prst="rect">
            <a:avLst/>
          </a:prstGeom>
          <a:noFill/>
        </p:spPr>
        <p:txBody>
          <a:bodyPr wrap="square" rtlCol="0">
            <a:spAutoFit/>
          </a:bodyPr>
          <a:lstStyle/>
          <a:p>
            <a:pPr marL="342900" indent="-342900">
              <a:spcAft>
                <a:spcPts val="2400"/>
              </a:spcAft>
              <a:buFont typeface="Arial" panose="020B0604020202020204" pitchFamily="34" charset="0"/>
              <a:buChar char="•"/>
            </a:pPr>
            <a:r>
              <a:rPr lang="en-US" sz="2400" dirty="0">
                <a:latin typeface="PT Sans"/>
                <a:cs typeface="PT Sans"/>
              </a:rPr>
              <a:t>Windows 10 machine</a:t>
            </a:r>
          </a:p>
          <a:p>
            <a:pPr marL="342900" indent="-342900">
              <a:spcAft>
                <a:spcPts val="2400"/>
              </a:spcAft>
              <a:buFont typeface="Arial" panose="020B0604020202020204" pitchFamily="34" charset="0"/>
              <a:buChar char="•"/>
            </a:pPr>
            <a:r>
              <a:rPr lang="en-US" sz="2400" dirty="0">
                <a:latin typeface="PT Sans"/>
                <a:cs typeface="PT Sans"/>
              </a:rPr>
              <a:t>6 cores/12 hardware threads</a:t>
            </a:r>
          </a:p>
          <a:p>
            <a:pPr marL="342900" indent="-342900">
              <a:spcAft>
                <a:spcPts val="2400"/>
              </a:spcAft>
              <a:buFont typeface="Arial" panose="020B0604020202020204" pitchFamily="34" charset="0"/>
              <a:buChar char="•"/>
            </a:pPr>
            <a:r>
              <a:rPr lang="en-US" sz="2400" dirty="0">
                <a:latin typeface="PT Sans"/>
                <a:cs typeface="PT Sans"/>
              </a:rPr>
              <a:t>Average of 20 runs</a:t>
            </a:r>
          </a:p>
        </p:txBody>
      </p:sp>
      <p:sp>
        <p:nvSpPr>
          <p:cNvPr id="70" name="TextBox 69">
            <a:extLst>
              <a:ext uri="{FF2B5EF4-FFF2-40B4-BE49-F238E27FC236}">
                <a16:creationId xmlns:a16="http://schemas.microsoft.com/office/drawing/2014/main" id="{C5EA634F-16EB-1648-97BB-4D0883FEAC9E}"/>
              </a:ext>
            </a:extLst>
          </p:cNvPr>
          <p:cNvSpPr txBox="1"/>
          <p:nvPr/>
        </p:nvSpPr>
        <p:spPr>
          <a:xfrm>
            <a:off x="3207879" y="4042101"/>
            <a:ext cx="2728234" cy="923330"/>
          </a:xfrm>
          <a:prstGeom prst="rect">
            <a:avLst/>
          </a:prstGeom>
          <a:noFill/>
        </p:spPr>
        <p:txBody>
          <a:bodyPr wrap="square" rtlCol="0">
            <a:spAutoFit/>
          </a:bodyPr>
          <a:lstStyle/>
          <a:p>
            <a:r>
              <a:rPr lang="en-US" dirty="0">
                <a:solidFill>
                  <a:srgbClr val="FF0000"/>
                </a:solidFill>
              </a:rPr>
              <a:t>* Results obtained using same OpenMP block for all runs, including 1 thread</a:t>
            </a:r>
          </a:p>
        </p:txBody>
      </p:sp>
    </p:spTree>
    <p:extLst>
      <p:ext uri="{BB962C8B-B14F-4D97-AF65-F5344CB8AC3E}">
        <p14:creationId xmlns:p14="http://schemas.microsoft.com/office/powerpoint/2010/main" val="3041031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1031" y="412592"/>
            <a:ext cx="9144000" cy="400110"/>
          </a:xfrm>
          <a:prstGeom prst="rect">
            <a:avLst/>
          </a:prstGeom>
          <a:noFill/>
        </p:spPr>
        <p:txBody>
          <a:bodyPr wrap="square" rtlCol="0">
            <a:spAutoFit/>
          </a:bodyPr>
          <a:lstStyle/>
          <a:p>
            <a:pPr algn="ctr"/>
            <a:r>
              <a:rPr lang="en-US" sz="2000" dirty="0">
                <a:latin typeface="PT Sans"/>
                <a:cs typeface="PT Sans"/>
              </a:rPr>
              <a:t>Performance</a:t>
            </a:r>
          </a:p>
        </p:txBody>
      </p:sp>
      <p:sp>
        <p:nvSpPr>
          <p:cNvPr id="5" name="TextBox 4"/>
          <p:cNvSpPr txBox="1"/>
          <p:nvPr/>
        </p:nvSpPr>
        <p:spPr>
          <a:xfrm>
            <a:off x="2081117" y="1057987"/>
            <a:ext cx="5738115" cy="584776"/>
          </a:xfrm>
          <a:prstGeom prst="rect">
            <a:avLst/>
          </a:prstGeom>
          <a:noFill/>
        </p:spPr>
        <p:txBody>
          <a:bodyPr wrap="square" rtlCol="0">
            <a:spAutoFit/>
          </a:bodyPr>
          <a:lstStyle/>
          <a:p>
            <a:pPr algn="ctr"/>
            <a:r>
              <a:rPr lang="en-US" sz="3200" dirty="0">
                <a:latin typeface="PT Sans"/>
                <a:cs typeface="PT Sans"/>
              </a:rPr>
              <a:t>Microbenchmarks</a:t>
            </a:r>
          </a:p>
        </p:txBody>
      </p:sp>
      <p:sp>
        <p:nvSpPr>
          <p:cNvPr id="6" name="TextBox 5"/>
          <p:cNvSpPr txBox="1"/>
          <p:nvPr/>
        </p:nvSpPr>
        <p:spPr>
          <a:xfrm>
            <a:off x="105192" y="1892159"/>
            <a:ext cx="4274897" cy="2862322"/>
          </a:xfrm>
          <a:prstGeom prst="rect">
            <a:avLst/>
          </a:prstGeom>
          <a:noFill/>
        </p:spPr>
        <p:txBody>
          <a:bodyPr wrap="square" rtlCol="0">
            <a:spAutoFit/>
          </a:bodyPr>
          <a:lstStyle/>
          <a:p>
            <a:pPr>
              <a:spcAft>
                <a:spcPts val="1800"/>
              </a:spcAft>
            </a:pPr>
            <a:r>
              <a:rPr lang="en-US" sz="2400" b="1" dirty="0">
                <a:latin typeface="PT Sans"/>
                <a:cs typeface="PT Sans"/>
              </a:rPr>
              <a:t>N x N Matrix Multiplication</a:t>
            </a:r>
          </a:p>
          <a:p>
            <a:pPr marL="342900" indent="-342900">
              <a:spcAft>
                <a:spcPts val="1800"/>
              </a:spcAft>
              <a:buFont typeface="Arial" panose="020B0604020202020204" pitchFamily="34" charset="0"/>
              <a:buChar char="•"/>
            </a:pPr>
            <a:r>
              <a:rPr lang="en-US" sz="2400" dirty="0">
                <a:latin typeface="PT Sans"/>
                <a:cs typeface="PT Sans"/>
              </a:rPr>
              <a:t>Matrices stored in </a:t>
            </a:r>
            <a:r>
              <a:rPr lang="en-US" sz="2400" dirty="0" err="1">
                <a:latin typeface="PT Sans"/>
                <a:cs typeface="PT Sans"/>
              </a:rPr>
              <a:t>jarray</a:t>
            </a:r>
            <a:endParaRPr lang="en-US" sz="2400" dirty="0">
              <a:latin typeface="PT Sans"/>
              <a:cs typeface="PT Sans"/>
            </a:endParaRPr>
          </a:p>
          <a:p>
            <a:pPr marL="342900" indent="-342900">
              <a:spcAft>
                <a:spcPts val="1800"/>
              </a:spcAft>
              <a:buFont typeface="Arial" panose="020B0604020202020204" pitchFamily="34" charset="0"/>
              <a:buChar char="•"/>
            </a:pPr>
            <a:r>
              <a:rPr lang="en-US" sz="2400" dirty="0">
                <a:latin typeface="PT Sans"/>
                <a:cs typeface="PT Sans"/>
              </a:rPr>
              <a:t>Random Integers</a:t>
            </a:r>
          </a:p>
          <a:p>
            <a:pPr marL="342900" indent="-342900">
              <a:spcAft>
                <a:spcPts val="1800"/>
              </a:spcAft>
              <a:buFont typeface="Arial" panose="020B0604020202020204" pitchFamily="34" charset="0"/>
              <a:buChar char="•"/>
            </a:pPr>
            <a:r>
              <a:rPr lang="en-US" sz="2400" dirty="0">
                <a:latin typeface="PT Sans"/>
                <a:cs typeface="PT Sans"/>
              </a:rPr>
              <a:t>Row wise partitioning</a:t>
            </a:r>
          </a:p>
          <a:p>
            <a:pPr marL="342900" indent="-342900">
              <a:spcAft>
                <a:spcPts val="1800"/>
              </a:spcAft>
              <a:buFont typeface="Arial" panose="020B0604020202020204" pitchFamily="34" charset="0"/>
              <a:buChar char="•"/>
            </a:pPr>
            <a:r>
              <a:rPr lang="en-US" sz="2400" dirty="0">
                <a:latin typeface="PT Sans"/>
                <a:cs typeface="PT Sans"/>
              </a:rPr>
              <a:t>1, 2, 4, 8, and 12 threads</a:t>
            </a:r>
          </a:p>
        </p:txBody>
      </p:sp>
      <p:sp>
        <p:nvSpPr>
          <p:cNvPr id="7" name="TextBox 6">
            <a:extLst>
              <a:ext uri="{FF2B5EF4-FFF2-40B4-BE49-F238E27FC236}">
                <a16:creationId xmlns:a16="http://schemas.microsoft.com/office/drawing/2014/main" id="{E925F797-CB24-2E41-B229-941966E55DC6}"/>
              </a:ext>
            </a:extLst>
          </p:cNvPr>
          <p:cNvSpPr txBox="1"/>
          <p:nvPr/>
        </p:nvSpPr>
        <p:spPr>
          <a:xfrm>
            <a:off x="4572000" y="1892159"/>
            <a:ext cx="4532489" cy="2262158"/>
          </a:xfrm>
          <a:prstGeom prst="rect">
            <a:avLst/>
          </a:prstGeom>
          <a:noFill/>
        </p:spPr>
        <p:txBody>
          <a:bodyPr wrap="square" rtlCol="0">
            <a:spAutoFit/>
          </a:bodyPr>
          <a:lstStyle/>
          <a:p>
            <a:pPr>
              <a:spcAft>
                <a:spcPts val="1800"/>
              </a:spcAft>
            </a:pPr>
            <a:r>
              <a:rPr lang="en-US" sz="2400" b="1" dirty="0">
                <a:latin typeface="PT Sans"/>
                <a:cs typeface="PT Sans"/>
              </a:rPr>
              <a:t>Parallel Sum</a:t>
            </a:r>
          </a:p>
          <a:p>
            <a:pPr marL="342900" indent="-342900">
              <a:spcAft>
                <a:spcPts val="1800"/>
              </a:spcAft>
              <a:buFont typeface="Arial" panose="020B0604020202020204" pitchFamily="34" charset="0"/>
              <a:buChar char="•"/>
            </a:pPr>
            <a:r>
              <a:rPr lang="en-US" sz="2400" dirty="0">
                <a:latin typeface="PT Sans"/>
                <a:cs typeface="PT Sans"/>
              </a:rPr>
              <a:t>Integers stored in </a:t>
            </a:r>
            <a:r>
              <a:rPr lang="en-US" sz="2400" dirty="0" err="1">
                <a:latin typeface="PT Sans"/>
                <a:cs typeface="PT Sans"/>
              </a:rPr>
              <a:t>jarray</a:t>
            </a:r>
            <a:endParaRPr lang="en-US" sz="2400" dirty="0">
              <a:latin typeface="PT Sans"/>
              <a:cs typeface="PT Sans"/>
            </a:endParaRPr>
          </a:p>
          <a:p>
            <a:pPr marL="342900" indent="-342900">
              <a:spcAft>
                <a:spcPts val="1800"/>
              </a:spcAft>
              <a:buFont typeface="Arial" panose="020B0604020202020204" pitchFamily="34" charset="0"/>
              <a:buChar char="•"/>
            </a:pPr>
            <a:r>
              <a:rPr lang="en-US" sz="2400" dirty="0">
                <a:latin typeface="PT Sans"/>
                <a:cs typeface="PT Sans"/>
              </a:rPr>
              <a:t>Divided evenly among threads</a:t>
            </a:r>
          </a:p>
          <a:p>
            <a:pPr marL="342900" indent="-342900">
              <a:spcAft>
                <a:spcPts val="1800"/>
              </a:spcAft>
              <a:buFont typeface="Arial" panose="020B0604020202020204" pitchFamily="34" charset="0"/>
              <a:buChar char="•"/>
            </a:pPr>
            <a:r>
              <a:rPr lang="en-US" sz="2400" dirty="0">
                <a:latin typeface="PT Sans"/>
                <a:cs typeface="PT Sans"/>
              </a:rPr>
              <a:t>1, 2, 4, 8, and 12 threads</a:t>
            </a:r>
          </a:p>
        </p:txBody>
      </p:sp>
      <p:grpSp>
        <p:nvGrpSpPr>
          <p:cNvPr id="8" name="Group 7">
            <a:extLst>
              <a:ext uri="{FF2B5EF4-FFF2-40B4-BE49-F238E27FC236}">
                <a16:creationId xmlns:a16="http://schemas.microsoft.com/office/drawing/2014/main" id="{8E4C0751-679C-B54F-97D6-84CCFE84D45D}"/>
              </a:ext>
            </a:extLst>
          </p:cNvPr>
          <p:cNvGrpSpPr/>
          <p:nvPr/>
        </p:nvGrpSpPr>
        <p:grpSpPr>
          <a:xfrm>
            <a:off x="428072" y="4860131"/>
            <a:ext cx="3562236" cy="1392520"/>
            <a:chOff x="3772012" y="4854814"/>
            <a:chExt cx="3562236" cy="1392520"/>
          </a:xfrm>
        </p:grpSpPr>
        <p:sp>
          <p:nvSpPr>
            <p:cNvPr id="9" name="Left Bracket 8">
              <a:extLst>
                <a:ext uri="{FF2B5EF4-FFF2-40B4-BE49-F238E27FC236}">
                  <a16:creationId xmlns:a16="http://schemas.microsoft.com/office/drawing/2014/main" id="{8B78CA8B-DBAD-FD41-B861-05DB3C5C1D7E}"/>
                </a:ext>
              </a:extLst>
            </p:cNvPr>
            <p:cNvSpPr/>
            <p:nvPr/>
          </p:nvSpPr>
          <p:spPr>
            <a:xfrm>
              <a:off x="4289778" y="5260622"/>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3015A59F-9615-0A45-999A-7A050FC3BBF0}"/>
                </a:ext>
              </a:extLst>
            </p:cNvPr>
            <p:cNvSpPr/>
            <p:nvPr/>
          </p:nvSpPr>
          <p:spPr>
            <a:xfrm rot="10800000">
              <a:off x="4808505" y="5260622"/>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471AAE0F-2C53-1041-8A98-9D2BBDEE331B}"/>
                </a:ext>
              </a:extLst>
            </p:cNvPr>
            <p:cNvSpPr txBox="1"/>
            <p:nvPr/>
          </p:nvSpPr>
          <p:spPr>
            <a:xfrm>
              <a:off x="4644254" y="5260622"/>
              <a:ext cx="95956" cy="276999"/>
            </a:xfrm>
            <a:prstGeom prst="rect">
              <a:avLst/>
            </a:prstGeom>
            <a:noFill/>
          </p:spPr>
          <p:txBody>
            <a:bodyPr wrap="square" rtlCol="0">
              <a:spAutoFit/>
            </a:bodyPr>
            <a:lstStyle/>
            <a:p>
              <a:pPr algn="ctr"/>
              <a:r>
                <a:rPr lang="en-US" sz="1200" dirty="0"/>
                <a:t>7</a:t>
              </a:r>
            </a:p>
          </p:txBody>
        </p:sp>
        <p:sp>
          <p:nvSpPr>
            <p:cNvPr id="12" name="TextBox 11">
              <a:extLst>
                <a:ext uri="{FF2B5EF4-FFF2-40B4-BE49-F238E27FC236}">
                  <a16:creationId xmlns:a16="http://schemas.microsoft.com/office/drawing/2014/main" id="{17BFFD0E-4654-544D-A275-92780B501BE2}"/>
                </a:ext>
              </a:extLst>
            </p:cNvPr>
            <p:cNvSpPr txBox="1"/>
            <p:nvPr/>
          </p:nvSpPr>
          <p:spPr>
            <a:xfrm>
              <a:off x="4403791" y="5523089"/>
              <a:ext cx="95956" cy="276999"/>
            </a:xfrm>
            <a:prstGeom prst="rect">
              <a:avLst/>
            </a:prstGeom>
            <a:noFill/>
          </p:spPr>
          <p:txBody>
            <a:bodyPr wrap="square" rtlCol="0">
              <a:spAutoFit/>
            </a:bodyPr>
            <a:lstStyle/>
            <a:p>
              <a:pPr algn="ctr"/>
              <a:r>
                <a:rPr lang="en-US" sz="1200" dirty="0"/>
                <a:t>2</a:t>
              </a:r>
            </a:p>
          </p:txBody>
        </p:sp>
        <p:sp>
          <p:nvSpPr>
            <p:cNvPr id="13" name="TextBox 12">
              <a:extLst>
                <a:ext uri="{FF2B5EF4-FFF2-40B4-BE49-F238E27FC236}">
                  <a16:creationId xmlns:a16="http://schemas.microsoft.com/office/drawing/2014/main" id="{4562C6BB-72F4-6546-A6E4-C5BFD94C417E}"/>
                </a:ext>
              </a:extLst>
            </p:cNvPr>
            <p:cNvSpPr txBox="1"/>
            <p:nvPr/>
          </p:nvSpPr>
          <p:spPr>
            <a:xfrm>
              <a:off x="4403791" y="5260622"/>
              <a:ext cx="95956" cy="276999"/>
            </a:xfrm>
            <a:prstGeom prst="rect">
              <a:avLst/>
            </a:prstGeom>
            <a:noFill/>
          </p:spPr>
          <p:txBody>
            <a:bodyPr wrap="square" rtlCol="0">
              <a:spAutoFit/>
            </a:bodyPr>
            <a:lstStyle/>
            <a:p>
              <a:pPr algn="ctr"/>
              <a:r>
                <a:rPr lang="en-US" sz="1200" dirty="0"/>
                <a:t>1</a:t>
              </a:r>
            </a:p>
          </p:txBody>
        </p:sp>
        <p:sp>
          <p:nvSpPr>
            <p:cNvPr id="14" name="TextBox 13">
              <a:extLst>
                <a:ext uri="{FF2B5EF4-FFF2-40B4-BE49-F238E27FC236}">
                  <a16:creationId xmlns:a16="http://schemas.microsoft.com/office/drawing/2014/main" id="{687D53BF-8880-B44F-A1B5-A7EA08BF8BA8}"/>
                </a:ext>
              </a:extLst>
            </p:cNvPr>
            <p:cNvSpPr txBox="1"/>
            <p:nvPr/>
          </p:nvSpPr>
          <p:spPr>
            <a:xfrm>
              <a:off x="4639735" y="5523089"/>
              <a:ext cx="95956" cy="276999"/>
            </a:xfrm>
            <a:prstGeom prst="rect">
              <a:avLst/>
            </a:prstGeom>
            <a:noFill/>
          </p:spPr>
          <p:txBody>
            <a:bodyPr wrap="square" rtlCol="0">
              <a:spAutoFit/>
            </a:bodyPr>
            <a:lstStyle/>
            <a:p>
              <a:pPr algn="ctr"/>
              <a:r>
                <a:rPr lang="en-US" sz="1200" dirty="0"/>
                <a:t>4</a:t>
              </a:r>
            </a:p>
          </p:txBody>
        </p:sp>
        <p:sp>
          <p:nvSpPr>
            <p:cNvPr id="15" name="Left Bracket 14">
              <a:extLst>
                <a:ext uri="{FF2B5EF4-FFF2-40B4-BE49-F238E27FC236}">
                  <a16:creationId xmlns:a16="http://schemas.microsoft.com/office/drawing/2014/main" id="{5DE25F6F-48EA-0740-B47E-2FDC1B803340}"/>
                </a:ext>
              </a:extLst>
            </p:cNvPr>
            <p:cNvSpPr/>
            <p:nvPr/>
          </p:nvSpPr>
          <p:spPr>
            <a:xfrm>
              <a:off x="5199658" y="5260622"/>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879021B4-8596-B044-9A87-2A7AE2FF0850}"/>
                </a:ext>
              </a:extLst>
            </p:cNvPr>
            <p:cNvSpPr/>
            <p:nvPr/>
          </p:nvSpPr>
          <p:spPr>
            <a:xfrm rot="10800000">
              <a:off x="5718385" y="5260622"/>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BBB5902-3D8D-2D48-A28B-928F3CC1229A}"/>
                </a:ext>
              </a:extLst>
            </p:cNvPr>
            <p:cNvSpPr txBox="1"/>
            <p:nvPr/>
          </p:nvSpPr>
          <p:spPr>
            <a:xfrm>
              <a:off x="5554134" y="5260622"/>
              <a:ext cx="95956" cy="276999"/>
            </a:xfrm>
            <a:prstGeom prst="rect">
              <a:avLst/>
            </a:prstGeom>
            <a:noFill/>
          </p:spPr>
          <p:txBody>
            <a:bodyPr wrap="square" rtlCol="0">
              <a:spAutoFit/>
            </a:bodyPr>
            <a:lstStyle/>
            <a:p>
              <a:pPr algn="ctr"/>
              <a:r>
                <a:rPr lang="en-US" sz="1200" dirty="0"/>
                <a:t>7</a:t>
              </a:r>
            </a:p>
          </p:txBody>
        </p:sp>
        <p:sp>
          <p:nvSpPr>
            <p:cNvPr id="18" name="TextBox 17">
              <a:extLst>
                <a:ext uri="{FF2B5EF4-FFF2-40B4-BE49-F238E27FC236}">
                  <a16:creationId xmlns:a16="http://schemas.microsoft.com/office/drawing/2014/main" id="{CA56AA74-2658-8249-9C2D-BB6DAA18B1AB}"/>
                </a:ext>
              </a:extLst>
            </p:cNvPr>
            <p:cNvSpPr txBox="1"/>
            <p:nvPr/>
          </p:nvSpPr>
          <p:spPr>
            <a:xfrm>
              <a:off x="5313671" y="5523089"/>
              <a:ext cx="95956" cy="276999"/>
            </a:xfrm>
            <a:prstGeom prst="rect">
              <a:avLst/>
            </a:prstGeom>
            <a:noFill/>
          </p:spPr>
          <p:txBody>
            <a:bodyPr wrap="square" rtlCol="0">
              <a:spAutoFit/>
            </a:bodyPr>
            <a:lstStyle/>
            <a:p>
              <a:pPr algn="ctr"/>
              <a:r>
                <a:rPr lang="en-US" sz="1200" dirty="0"/>
                <a:t>2</a:t>
              </a:r>
            </a:p>
          </p:txBody>
        </p:sp>
        <p:sp>
          <p:nvSpPr>
            <p:cNvPr id="19" name="TextBox 18">
              <a:extLst>
                <a:ext uri="{FF2B5EF4-FFF2-40B4-BE49-F238E27FC236}">
                  <a16:creationId xmlns:a16="http://schemas.microsoft.com/office/drawing/2014/main" id="{02ABB4D1-ADB7-DF45-BD91-A84544671112}"/>
                </a:ext>
              </a:extLst>
            </p:cNvPr>
            <p:cNvSpPr txBox="1"/>
            <p:nvPr/>
          </p:nvSpPr>
          <p:spPr>
            <a:xfrm>
              <a:off x="5313671" y="5260622"/>
              <a:ext cx="95956" cy="276999"/>
            </a:xfrm>
            <a:prstGeom prst="rect">
              <a:avLst/>
            </a:prstGeom>
            <a:noFill/>
          </p:spPr>
          <p:txBody>
            <a:bodyPr wrap="square" rtlCol="0">
              <a:spAutoFit/>
            </a:bodyPr>
            <a:lstStyle/>
            <a:p>
              <a:pPr algn="ctr"/>
              <a:r>
                <a:rPr lang="en-US" sz="1200" dirty="0"/>
                <a:t>1</a:t>
              </a:r>
            </a:p>
          </p:txBody>
        </p:sp>
        <p:sp>
          <p:nvSpPr>
            <p:cNvPr id="20" name="TextBox 19">
              <a:extLst>
                <a:ext uri="{FF2B5EF4-FFF2-40B4-BE49-F238E27FC236}">
                  <a16:creationId xmlns:a16="http://schemas.microsoft.com/office/drawing/2014/main" id="{458B434A-DC06-9D4E-8B28-1FFCAE4A3C57}"/>
                </a:ext>
              </a:extLst>
            </p:cNvPr>
            <p:cNvSpPr txBox="1"/>
            <p:nvPr/>
          </p:nvSpPr>
          <p:spPr>
            <a:xfrm>
              <a:off x="5549615" y="5523089"/>
              <a:ext cx="95956" cy="276999"/>
            </a:xfrm>
            <a:prstGeom prst="rect">
              <a:avLst/>
            </a:prstGeom>
            <a:noFill/>
          </p:spPr>
          <p:txBody>
            <a:bodyPr wrap="square" rtlCol="0">
              <a:spAutoFit/>
            </a:bodyPr>
            <a:lstStyle/>
            <a:p>
              <a:pPr algn="ctr"/>
              <a:r>
                <a:rPr lang="en-US" sz="1200" dirty="0"/>
                <a:t>4</a:t>
              </a:r>
            </a:p>
          </p:txBody>
        </p:sp>
        <p:sp>
          <p:nvSpPr>
            <p:cNvPr id="21" name="TextBox 20">
              <a:extLst>
                <a:ext uri="{FF2B5EF4-FFF2-40B4-BE49-F238E27FC236}">
                  <a16:creationId xmlns:a16="http://schemas.microsoft.com/office/drawing/2014/main" id="{0E723144-63E5-B24A-BFD0-FB80C352864D}"/>
                </a:ext>
              </a:extLst>
            </p:cNvPr>
            <p:cNvSpPr txBox="1"/>
            <p:nvPr/>
          </p:nvSpPr>
          <p:spPr>
            <a:xfrm>
              <a:off x="4920571" y="5292256"/>
              <a:ext cx="206274" cy="369332"/>
            </a:xfrm>
            <a:prstGeom prst="rect">
              <a:avLst/>
            </a:prstGeom>
            <a:noFill/>
          </p:spPr>
          <p:txBody>
            <a:bodyPr wrap="square" rtlCol="0">
              <a:spAutoFit/>
            </a:bodyPr>
            <a:lstStyle/>
            <a:p>
              <a:pPr algn="ctr"/>
              <a:r>
                <a:rPr lang="en-US" dirty="0"/>
                <a:t>.</a:t>
              </a:r>
            </a:p>
          </p:txBody>
        </p:sp>
        <p:sp>
          <p:nvSpPr>
            <p:cNvPr id="22" name="TextBox 21">
              <a:extLst>
                <a:ext uri="{FF2B5EF4-FFF2-40B4-BE49-F238E27FC236}">
                  <a16:creationId xmlns:a16="http://schemas.microsoft.com/office/drawing/2014/main" id="{8EB34CB3-C62D-2D4D-907C-D7980DC1FC67}"/>
                </a:ext>
              </a:extLst>
            </p:cNvPr>
            <p:cNvSpPr txBox="1"/>
            <p:nvPr/>
          </p:nvSpPr>
          <p:spPr>
            <a:xfrm>
              <a:off x="5927992" y="5352955"/>
              <a:ext cx="119230" cy="369332"/>
            </a:xfrm>
            <a:prstGeom prst="rect">
              <a:avLst/>
            </a:prstGeom>
            <a:noFill/>
          </p:spPr>
          <p:txBody>
            <a:bodyPr wrap="square" rtlCol="0">
              <a:spAutoFit/>
            </a:bodyPr>
            <a:lstStyle/>
            <a:p>
              <a:pPr algn="ctr"/>
              <a:r>
                <a:rPr lang="en-US" dirty="0"/>
                <a:t>=</a:t>
              </a:r>
            </a:p>
          </p:txBody>
        </p:sp>
        <p:grpSp>
          <p:nvGrpSpPr>
            <p:cNvPr id="23" name="Group 22">
              <a:extLst>
                <a:ext uri="{FF2B5EF4-FFF2-40B4-BE49-F238E27FC236}">
                  <a16:creationId xmlns:a16="http://schemas.microsoft.com/office/drawing/2014/main" id="{D7B93AA1-1838-8848-98F7-E157D515F77C}"/>
                </a:ext>
              </a:extLst>
            </p:cNvPr>
            <p:cNvGrpSpPr/>
            <p:nvPr/>
          </p:nvGrpSpPr>
          <p:grpSpPr>
            <a:xfrm>
              <a:off x="5207048" y="4854814"/>
              <a:ext cx="275967" cy="459927"/>
              <a:chOff x="5207048" y="4854814"/>
              <a:chExt cx="275967" cy="459927"/>
            </a:xfrm>
          </p:grpSpPr>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E6DFAF35-25D7-AC43-B1EF-56C007E3FCCD}"/>
                      </a:ext>
                    </a:extLst>
                  </p:cNvPr>
                  <p:cNvSpPr txBox="1"/>
                  <p:nvPr/>
                </p:nvSpPr>
                <p:spPr>
                  <a:xfrm>
                    <a:off x="5222517" y="4854814"/>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i="1" baseline="-25000" dirty="0" smtClean="0">
                              <a:solidFill>
                                <a:schemeClr val="accent6"/>
                              </a:solidFill>
                              <a:latin typeface="Cambria Math" panose="02040503050406030204" pitchFamily="18" charset="0"/>
                            </a:rPr>
                            <m:t>1</m:t>
                          </m:r>
                        </m:oMath>
                      </m:oMathPara>
                    </a14:m>
                    <a:endParaRPr lang="en-US" sz="1100" i="1" dirty="0">
                      <a:solidFill>
                        <a:schemeClr val="accent6"/>
                      </a:solidFill>
                    </a:endParaRPr>
                  </a:p>
                </p:txBody>
              </p:sp>
            </mc:Choice>
            <mc:Fallback>
              <p:sp>
                <p:nvSpPr>
                  <p:cNvPr id="50" name="TextBox 49">
                    <a:extLst>
                      <a:ext uri="{FF2B5EF4-FFF2-40B4-BE49-F238E27FC236}">
                        <a16:creationId xmlns:a16="http://schemas.microsoft.com/office/drawing/2014/main" id="{E6DFAF35-25D7-AC43-B1EF-56C007E3FCCD}"/>
                      </a:ext>
                    </a:extLst>
                  </p:cNvPr>
                  <p:cNvSpPr txBox="1">
                    <a:spLocks noRot="1" noChangeAspect="1" noMove="1" noResize="1" noEditPoints="1" noAdjustHandles="1" noChangeArrowheads="1" noChangeShapeType="1" noTextEdit="1"/>
                  </p:cNvSpPr>
                  <p:nvPr/>
                </p:nvSpPr>
                <p:spPr>
                  <a:xfrm>
                    <a:off x="5222517" y="4854814"/>
                    <a:ext cx="260498" cy="286682"/>
                  </a:xfrm>
                  <a:prstGeom prst="rect">
                    <a:avLst/>
                  </a:prstGeom>
                  <a:blipFill>
                    <a:blip r:embed="rId4"/>
                    <a:stretch>
                      <a:fillRect t="-12500"/>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D9932CC6-4D9C-FC48-B74D-C0E635DAA168}"/>
                  </a:ext>
                </a:extLst>
              </p:cNvPr>
              <p:cNvSpPr txBox="1"/>
              <p:nvPr/>
            </p:nvSpPr>
            <p:spPr>
              <a:xfrm rot="18912671">
                <a:off x="5207048" y="5053131"/>
                <a:ext cx="269843" cy="261610"/>
              </a:xfrm>
              <a:prstGeom prst="rect">
                <a:avLst/>
              </a:prstGeom>
              <a:noFill/>
            </p:spPr>
            <p:txBody>
              <a:bodyPr wrap="square" rtlCol="0">
                <a:spAutoFit/>
              </a:bodyPr>
              <a:lstStyle/>
              <a:p>
                <a:r>
                  <a:rPr lang="en-US" sz="1100" dirty="0">
                    <a:solidFill>
                      <a:schemeClr val="accent6"/>
                    </a:solidFill>
                  </a:rPr>
                  <a:t>↙</a:t>
                </a:r>
                <a:endParaRPr lang="en-US" dirty="0">
                  <a:solidFill>
                    <a:schemeClr val="accent6"/>
                  </a:solidFill>
                </a:endParaRPr>
              </a:p>
            </p:txBody>
          </p:sp>
        </p:grpSp>
        <p:grpSp>
          <p:nvGrpSpPr>
            <p:cNvPr id="24" name="Group 23">
              <a:extLst>
                <a:ext uri="{FF2B5EF4-FFF2-40B4-BE49-F238E27FC236}">
                  <a16:creationId xmlns:a16="http://schemas.microsoft.com/office/drawing/2014/main" id="{4A1C7E4D-443E-7C40-B049-B7F6B0230029}"/>
                </a:ext>
              </a:extLst>
            </p:cNvPr>
            <p:cNvGrpSpPr/>
            <p:nvPr/>
          </p:nvGrpSpPr>
          <p:grpSpPr>
            <a:xfrm>
              <a:off x="5437487" y="4857953"/>
              <a:ext cx="275967" cy="459927"/>
              <a:chOff x="5207048" y="4854814"/>
              <a:chExt cx="275967" cy="459927"/>
            </a:xfrm>
          </p:grpSpPr>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65C2658E-A1D5-9143-B8C0-78194E607B82}"/>
                      </a:ext>
                    </a:extLst>
                  </p:cNvPr>
                  <p:cNvSpPr txBox="1"/>
                  <p:nvPr/>
                </p:nvSpPr>
                <p:spPr>
                  <a:xfrm>
                    <a:off x="5222517" y="4854814"/>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b="0" i="1" baseline="-25000" dirty="0" smtClean="0">
                              <a:solidFill>
                                <a:schemeClr val="accent6"/>
                              </a:solidFill>
                              <a:latin typeface="Cambria Math" panose="02040503050406030204" pitchFamily="18" charset="0"/>
                            </a:rPr>
                            <m:t>2</m:t>
                          </m:r>
                        </m:oMath>
                      </m:oMathPara>
                    </a14:m>
                    <a:endParaRPr lang="en-US" sz="1100" i="1" baseline="-25000" dirty="0">
                      <a:solidFill>
                        <a:schemeClr val="accent6"/>
                      </a:solidFill>
                    </a:endParaRPr>
                  </a:p>
                </p:txBody>
              </p:sp>
            </mc:Choice>
            <mc:Fallback>
              <p:sp>
                <p:nvSpPr>
                  <p:cNvPr id="48" name="TextBox 47">
                    <a:extLst>
                      <a:ext uri="{FF2B5EF4-FFF2-40B4-BE49-F238E27FC236}">
                        <a16:creationId xmlns:a16="http://schemas.microsoft.com/office/drawing/2014/main" id="{65C2658E-A1D5-9143-B8C0-78194E607B82}"/>
                      </a:ext>
                    </a:extLst>
                  </p:cNvPr>
                  <p:cNvSpPr txBox="1">
                    <a:spLocks noRot="1" noChangeAspect="1" noMove="1" noResize="1" noEditPoints="1" noAdjustHandles="1" noChangeArrowheads="1" noChangeShapeType="1" noTextEdit="1"/>
                  </p:cNvSpPr>
                  <p:nvPr/>
                </p:nvSpPr>
                <p:spPr>
                  <a:xfrm>
                    <a:off x="5222517" y="4854814"/>
                    <a:ext cx="260498" cy="286682"/>
                  </a:xfrm>
                  <a:prstGeom prst="rect">
                    <a:avLst/>
                  </a:prstGeom>
                  <a:blipFill>
                    <a:blip r:embed="rId5"/>
                    <a:stretch>
                      <a:fillRect t="-1304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79604718-F635-564C-8D94-4FF371AA75B6}"/>
                  </a:ext>
                </a:extLst>
              </p:cNvPr>
              <p:cNvSpPr txBox="1"/>
              <p:nvPr/>
            </p:nvSpPr>
            <p:spPr>
              <a:xfrm rot="18912671">
                <a:off x="5207048" y="5053131"/>
                <a:ext cx="269843" cy="261610"/>
              </a:xfrm>
              <a:prstGeom prst="rect">
                <a:avLst/>
              </a:prstGeom>
              <a:noFill/>
            </p:spPr>
            <p:txBody>
              <a:bodyPr wrap="square" rtlCol="0">
                <a:spAutoFit/>
              </a:bodyPr>
              <a:lstStyle/>
              <a:p>
                <a:r>
                  <a:rPr lang="en-US" sz="1100" dirty="0">
                    <a:solidFill>
                      <a:schemeClr val="accent6"/>
                    </a:solidFill>
                  </a:rPr>
                  <a:t>↙</a:t>
                </a:r>
                <a:endParaRPr lang="en-US" dirty="0">
                  <a:solidFill>
                    <a:schemeClr val="accent6"/>
                  </a:solidFill>
                </a:endParaRPr>
              </a:p>
            </p:txBody>
          </p:sp>
        </p:grpSp>
        <p:grpSp>
          <p:nvGrpSpPr>
            <p:cNvPr id="25" name="Group 24">
              <a:extLst>
                <a:ext uri="{FF2B5EF4-FFF2-40B4-BE49-F238E27FC236}">
                  <a16:creationId xmlns:a16="http://schemas.microsoft.com/office/drawing/2014/main" id="{7F30B7A9-A000-FD4D-91E9-EBCBB23F2D9C}"/>
                </a:ext>
              </a:extLst>
            </p:cNvPr>
            <p:cNvGrpSpPr/>
            <p:nvPr/>
          </p:nvGrpSpPr>
          <p:grpSpPr>
            <a:xfrm>
              <a:off x="3772869" y="5236406"/>
              <a:ext cx="481360" cy="318683"/>
              <a:chOff x="3772869" y="5236406"/>
              <a:chExt cx="481360" cy="318683"/>
            </a:xfrm>
          </p:grpSpPr>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BDCE7C8-405B-E147-91DC-B33FD7852C62}"/>
                      </a:ext>
                    </a:extLst>
                  </p:cNvPr>
                  <p:cNvSpPr txBox="1"/>
                  <p:nvPr/>
                </p:nvSpPr>
                <p:spPr>
                  <a:xfrm>
                    <a:off x="3772869" y="5236406"/>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i="1" baseline="-25000" dirty="0" smtClean="0">
                              <a:solidFill>
                                <a:schemeClr val="tx2">
                                  <a:lumMod val="60000"/>
                                  <a:lumOff val="40000"/>
                                </a:schemeClr>
                              </a:solidFill>
                              <a:latin typeface="Cambria Math" panose="02040503050406030204" pitchFamily="18" charset="0"/>
                            </a:rPr>
                            <m:t>1</m:t>
                          </m:r>
                        </m:oMath>
                      </m:oMathPara>
                    </a14:m>
                    <a:endParaRPr lang="en-US" sz="1100" i="1" dirty="0">
                      <a:solidFill>
                        <a:schemeClr val="tx2">
                          <a:lumMod val="60000"/>
                          <a:lumOff val="40000"/>
                        </a:schemeClr>
                      </a:solidFill>
                    </a:endParaRPr>
                  </a:p>
                </p:txBody>
              </p:sp>
            </mc:Choice>
            <mc:Fallback>
              <p:sp>
                <p:nvSpPr>
                  <p:cNvPr id="46" name="TextBox 45">
                    <a:extLst>
                      <a:ext uri="{FF2B5EF4-FFF2-40B4-BE49-F238E27FC236}">
                        <a16:creationId xmlns:a16="http://schemas.microsoft.com/office/drawing/2014/main" id="{7BDCE7C8-405B-E147-91DC-B33FD7852C62}"/>
                      </a:ext>
                    </a:extLst>
                  </p:cNvPr>
                  <p:cNvSpPr txBox="1">
                    <a:spLocks noRot="1" noChangeAspect="1" noMove="1" noResize="1" noEditPoints="1" noAdjustHandles="1" noChangeArrowheads="1" noChangeShapeType="1" noTextEdit="1"/>
                  </p:cNvSpPr>
                  <p:nvPr/>
                </p:nvSpPr>
                <p:spPr>
                  <a:xfrm>
                    <a:off x="3772869" y="5236406"/>
                    <a:ext cx="260498" cy="261610"/>
                  </a:xfrm>
                  <a:prstGeom prst="rect">
                    <a:avLst/>
                  </a:prstGeom>
                  <a:blipFill>
                    <a:blip r:embed="rId6"/>
                    <a:stretch>
                      <a:fillRect t="-13636"/>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66A03FFE-AB25-BB4E-8B78-5F807D82DCB4}"/>
                  </a:ext>
                </a:extLst>
              </p:cNvPr>
              <p:cNvSpPr txBox="1"/>
              <p:nvPr/>
            </p:nvSpPr>
            <p:spPr>
              <a:xfrm rot="13480725">
                <a:off x="3984386" y="5293479"/>
                <a:ext cx="269843" cy="261610"/>
              </a:xfrm>
              <a:prstGeom prst="rect">
                <a:avLst/>
              </a:prstGeom>
              <a:noFill/>
            </p:spPr>
            <p:txBody>
              <a:bodyPr wrap="square" rtlCol="0">
                <a:spAutoFit/>
              </a:bodyPr>
              <a:lstStyle/>
              <a:p>
                <a:r>
                  <a:rPr lang="en-US" sz="1100" dirty="0">
                    <a:solidFill>
                      <a:schemeClr val="tx2">
                        <a:lumMod val="60000"/>
                        <a:lumOff val="40000"/>
                      </a:schemeClr>
                    </a:solidFill>
                  </a:rPr>
                  <a:t>↙</a:t>
                </a:r>
                <a:endParaRPr lang="en-US" dirty="0">
                  <a:solidFill>
                    <a:schemeClr val="tx2">
                      <a:lumMod val="60000"/>
                      <a:lumOff val="40000"/>
                    </a:schemeClr>
                  </a:solidFill>
                </a:endParaRPr>
              </a:p>
            </p:txBody>
          </p:sp>
        </p:grpSp>
        <p:grpSp>
          <p:nvGrpSpPr>
            <p:cNvPr id="26" name="Group 25">
              <a:extLst>
                <a:ext uri="{FF2B5EF4-FFF2-40B4-BE49-F238E27FC236}">
                  <a16:creationId xmlns:a16="http://schemas.microsoft.com/office/drawing/2014/main" id="{074BF781-204E-254D-81BF-D47050931647}"/>
                </a:ext>
              </a:extLst>
            </p:cNvPr>
            <p:cNvGrpSpPr/>
            <p:nvPr/>
          </p:nvGrpSpPr>
          <p:grpSpPr>
            <a:xfrm>
              <a:off x="3772012" y="5502246"/>
              <a:ext cx="481360" cy="318683"/>
              <a:chOff x="3772869" y="5236406"/>
              <a:chExt cx="481360" cy="318683"/>
            </a:xfrm>
          </p:grpSpPr>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713B4D14-D2AD-714D-A4A9-4425116D44C3}"/>
                      </a:ext>
                    </a:extLst>
                  </p:cNvPr>
                  <p:cNvSpPr txBox="1"/>
                  <p:nvPr/>
                </p:nvSpPr>
                <p:spPr>
                  <a:xfrm>
                    <a:off x="3772869" y="5236406"/>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b="0" i="1" baseline="-25000" dirty="0" smtClean="0">
                              <a:solidFill>
                                <a:schemeClr val="tx2">
                                  <a:lumMod val="60000"/>
                                  <a:lumOff val="40000"/>
                                </a:schemeClr>
                              </a:solidFill>
                              <a:latin typeface="Cambria Math" panose="02040503050406030204" pitchFamily="18" charset="0"/>
                            </a:rPr>
                            <m:t>2</m:t>
                          </m:r>
                        </m:oMath>
                      </m:oMathPara>
                    </a14:m>
                    <a:endParaRPr lang="en-US" sz="1100" i="1" baseline="-25000" dirty="0">
                      <a:solidFill>
                        <a:schemeClr val="tx2">
                          <a:lumMod val="60000"/>
                          <a:lumOff val="40000"/>
                        </a:schemeClr>
                      </a:solidFill>
                    </a:endParaRPr>
                  </a:p>
                </p:txBody>
              </p:sp>
            </mc:Choice>
            <mc:Fallback>
              <p:sp>
                <p:nvSpPr>
                  <p:cNvPr id="44" name="TextBox 43">
                    <a:extLst>
                      <a:ext uri="{FF2B5EF4-FFF2-40B4-BE49-F238E27FC236}">
                        <a16:creationId xmlns:a16="http://schemas.microsoft.com/office/drawing/2014/main" id="{713B4D14-D2AD-714D-A4A9-4425116D44C3}"/>
                      </a:ext>
                    </a:extLst>
                  </p:cNvPr>
                  <p:cNvSpPr txBox="1">
                    <a:spLocks noRot="1" noChangeAspect="1" noMove="1" noResize="1" noEditPoints="1" noAdjustHandles="1" noChangeArrowheads="1" noChangeShapeType="1" noTextEdit="1"/>
                  </p:cNvSpPr>
                  <p:nvPr/>
                </p:nvSpPr>
                <p:spPr>
                  <a:xfrm>
                    <a:off x="3772869" y="5236406"/>
                    <a:ext cx="260498" cy="261610"/>
                  </a:xfrm>
                  <a:prstGeom prst="rect">
                    <a:avLst/>
                  </a:prstGeom>
                  <a:blipFill>
                    <a:blip r:embed="rId7"/>
                    <a:stretch>
                      <a:fillRect t="-9091"/>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E46FF472-07EC-764C-A22B-F992745E0FE7}"/>
                  </a:ext>
                </a:extLst>
              </p:cNvPr>
              <p:cNvSpPr txBox="1"/>
              <p:nvPr/>
            </p:nvSpPr>
            <p:spPr>
              <a:xfrm rot="13480725">
                <a:off x="3984386" y="5293479"/>
                <a:ext cx="269843" cy="261610"/>
              </a:xfrm>
              <a:prstGeom prst="rect">
                <a:avLst/>
              </a:prstGeom>
              <a:noFill/>
            </p:spPr>
            <p:txBody>
              <a:bodyPr wrap="square" rtlCol="0">
                <a:spAutoFit/>
              </a:bodyPr>
              <a:lstStyle/>
              <a:p>
                <a:r>
                  <a:rPr lang="en-US" sz="1100" dirty="0">
                    <a:solidFill>
                      <a:schemeClr val="tx2">
                        <a:lumMod val="60000"/>
                        <a:lumOff val="40000"/>
                      </a:schemeClr>
                    </a:solidFill>
                  </a:rPr>
                  <a:t>↙</a:t>
                </a:r>
                <a:endParaRPr lang="en-US" dirty="0">
                  <a:solidFill>
                    <a:schemeClr val="tx2">
                      <a:lumMod val="60000"/>
                      <a:lumOff val="40000"/>
                    </a:schemeClr>
                  </a:solidFill>
                </a:endParaRPr>
              </a:p>
            </p:txBody>
          </p:sp>
        </p:grpSp>
        <p:sp>
          <p:nvSpPr>
            <p:cNvPr id="27" name="Left Bracket 26">
              <a:extLst>
                <a:ext uri="{FF2B5EF4-FFF2-40B4-BE49-F238E27FC236}">
                  <a16:creationId xmlns:a16="http://schemas.microsoft.com/office/drawing/2014/main" id="{10D7F3BE-D31A-2646-B184-552DFC059B67}"/>
                </a:ext>
              </a:extLst>
            </p:cNvPr>
            <p:cNvSpPr/>
            <p:nvPr/>
          </p:nvSpPr>
          <p:spPr>
            <a:xfrm>
              <a:off x="6211110" y="5273212"/>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80B8DCD9-F3BB-AF4F-B5D2-9D6EDD916924}"/>
                    </a:ext>
                  </a:extLst>
                </p:cNvPr>
                <p:cNvSpPr txBox="1"/>
                <p:nvPr/>
              </p:nvSpPr>
              <p:spPr>
                <a:xfrm>
                  <a:off x="6491649" y="5248086"/>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i="1" baseline="-25000" dirty="0" smtClean="0">
                            <a:solidFill>
                              <a:schemeClr val="accent6"/>
                            </a:solidFill>
                            <a:latin typeface="Cambria Math" panose="02040503050406030204" pitchFamily="18" charset="0"/>
                          </a:rPr>
                          <m:t>1</m:t>
                        </m:r>
                      </m:oMath>
                    </m:oMathPara>
                  </a14:m>
                  <a:endParaRPr lang="en-US" sz="1100" i="1" dirty="0">
                    <a:solidFill>
                      <a:schemeClr val="accent6"/>
                    </a:solidFill>
                  </a:endParaRPr>
                </a:p>
              </p:txBody>
            </p:sp>
          </mc:Choice>
          <mc:Fallback>
            <p:sp>
              <p:nvSpPr>
                <p:cNvPr id="28" name="TextBox 27">
                  <a:extLst>
                    <a:ext uri="{FF2B5EF4-FFF2-40B4-BE49-F238E27FC236}">
                      <a16:creationId xmlns:a16="http://schemas.microsoft.com/office/drawing/2014/main" id="{80B8DCD9-F3BB-AF4F-B5D2-9D6EDD916924}"/>
                    </a:ext>
                  </a:extLst>
                </p:cNvPr>
                <p:cNvSpPr txBox="1">
                  <a:spLocks noRot="1" noChangeAspect="1" noMove="1" noResize="1" noEditPoints="1" noAdjustHandles="1" noChangeArrowheads="1" noChangeShapeType="1" noTextEdit="1"/>
                </p:cNvSpPr>
                <p:nvPr/>
              </p:nvSpPr>
              <p:spPr>
                <a:xfrm>
                  <a:off x="6491649" y="5248086"/>
                  <a:ext cx="260498" cy="286682"/>
                </a:xfrm>
                <a:prstGeom prst="rect">
                  <a:avLst/>
                </a:prstGeom>
                <a:blipFill>
                  <a:blip r:embed="rId8"/>
                  <a:stretch>
                    <a:fillRect t="-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A075DF9C-9670-754A-A009-2AF35094A3B3}"/>
                    </a:ext>
                  </a:extLst>
                </p:cNvPr>
                <p:cNvSpPr txBox="1"/>
                <p:nvPr/>
              </p:nvSpPr>
              <p:spPr>
                <a:xfrm>
                  <a:off x="6235529" y="5260622"/>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i="1" baseline="-25000" dirty="0" smtClean="0">
                            <a:solidFill>
                              <a:schemeClr val="tx2">
                                <a:lumMod val="60000"/>
                                <a:lumOff val="40000"/>
                              </a:schemeClr>
                            </a:solidFill>
                            <a:latin typeface="Cambria Math" panose="02040503050406030204" pitchFamily="18" charset="0"/>
                          </a:rPr>
                          <m:t>1</m:t>
                        </m:r>
                      </m:oMath>
                    </m:oMathPara>
                  </a14:m>
                  <a:endParaRPr lang="en-US" sz="1100" i="1" dirty="0">
                    <a:solidFill>
                      <a:schemeClr val="tx2">
                        <a:lumMod val="60000"/>
                        <a:lumOff val="40000"/>
                      </a:schemeClr>
                    </a:solidFill>
                  </a:endParaRPr>
                </a:p>
              </p:txBody>
            </p:sp>
          </mc:Choice>
          <mc:Fallback>
            <p:sp>
              <p:nvSpPr>
                <p:cNvPr id="29" name="TextBox 28">
                  <a:extLst>
                    <a:ext uri="{FF2B5EF4-FFF2-40B4-BE49-F238E27FC236}">
                      <a16:creationId xmlns:a16="http://schemas.microsoft.com/office/drawing/2014/main" id="{A075DF9C-9670-754A-A009-2AF35094A3B3}"/>
                    </a:ext>
                  </a:extLst>
                </p:cNvPr>
                <p:cNvSpPr txBox="1">
                  <a:spLocks noRot="1" noChangeAspect="1" noMove="1" noResize="1" noEditPoints="1" noAdjustHandles="1" noChangeArrowheads="1" noChangeShapeType="1" noTextEdit="1"/>
                </p:cNvSpPr>
                <p:nvPr/>
              </p:nvSpPr>
              <p:spPr>
                <a:xfrm>
                  <a:off x="6235529" y="5260622"/>
                  <a:ext cx="260498" cy="261610"/>
                </a:xfrm>
                <a:prstGeom prst="rect">
                  <a:avLst/>
                </a:prstGeom>
                <a:blipFill>
                  <a:blip r:embed="rId9"/>
                  <a:stretch>
                    <a:fillRect t="-13636"/>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BABE82D1-2C69-F94E-ABA8-D8328A33C8A1}"/>
                </a:ext>
              </a:extLst>
            </p:cNvPr>
            <p:cNvSpPr txBox="1"/>
            <p:nvPr/>
          </p:nvSpPr>
          <p:spPr>
            <a:xfrm>
              <a:off x="6401351" y="5168289"/>
              <a:ext cx="206274" cy="369332"/>
            </a:xfrm>
            <a:prstGeom prst="rect">
              <a:avLst/>
            </a:prstGeom>
            <a:noFill/>
          </p:spPr>
          <p:txBody>
            <a:bodyPr wrap="square" rtlCol="0">
              <a:spAutoFit/>
            </a:bodyPr>
            <a:lstStyle/>
            <a:p>
              <a:pPr algn="ctr"/>
              <a:r>
                <a:rPr lang="en-US" dirty="0"/>
                <a:t>.</a:t>
              </a: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D4C287A2-55E3-CE43-BDF2-7276886B25C9}"/>
                    </a:ext>
                  </a:extLst>
                </p:cNvPr>
                <p:cNvSpPr txBox="1"/>
                <p:nvPr/>
              </p:nvSpPr>
              <p:spPr>
                <a:xfrm>
                  <a:off x="6497473" y="5507293"/>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i="1" baseline="-25000" dirty="0" smtClean="0">
                            <a:solidFill>
                              <a:schemeClr val="accent6"/>
                            </a:solidFill>
                            <a:latin typeface="Cambria Math" panose="02040503050406030204" pitchFamily="18" charset="0"/>
                          </a:rPr>
                          <m:t>1</m:t>
                        </m:r>
                      </m:oMath>
                    </m:oMathPara>
                  </a14:m>
                  <a:endParaRPr lang="en-US" sz="1100" i="1" dirty="0">
                    <a:solidFill>
                      <a:schemeClr val="accent6"/>
                    </a:solidFill>
                  </a:endParaRPr>
                </a:p>
              </p:txBody>
            </p:sp>
          </mc:Choice>
          <mc:Fallback>
            <p:sp>
              <p:nvSpPr>
                <p:cNvPr id="31" name="TextBox 30">
                  <a:extLst>
                    <a:ext uri="{FF2B5EF4-FFF2-40B4-BE49-F238E27FC236}">
                      <a16:creationId xmlns:a16="http://schemas.microsoft.com/office/drawing/2014/main" id="{D4C287A2-55E3-CE43-BDF2-7276886B25C9}"/>
                    </a:ext>
                  </a:extLst>
                </p:cNvPr>
                <p:cNvSpPr txBox="1">
                  <a:spLocks noRot="1" noChangeAspect="1" noMove="1" noResize="1" noEditPoints="1" noAdjustHandles="1" noChangeArrowheads="1" noChangeShapeType="1" noTextEdit="1"/>
                </p:cNvSpPr>
                <p:nvPr/>
              </p:nvSpPr>
              <p:spPr>
                <a:xfrm>
                  <a:off x="6497473" y="5507293"/>
                  <a:ext cx="260498" cy="286682"/>
                </a:xfrm>
                <a:prstGeom prst="rect">
                  <a:avLst/>
                </a:prstGeom>
                <a:blipFill>
                  <a:blip r:embed="rId10"/>
                  <a:stretch>
                    <a:fillRect t="-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D08114E6-B1E7-0242-91A8-C76D9E4C2A38}"/>
                    </a:ext>
                  </a:extLst>
                </p:cNvPr>
                <p:cNvSpPr txBox="1"/>
                <p:nvPr/>
              </p:nvSpPr>
              <p:spPr>
                <a:xfrm>
                  <a:off x="6241353" y="5519829"/>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b="0" i="1" baseline="-25000" dirty="0" smtClean="0">
                            <a:solidFill>
                              <a:schemeClr val="tx2">
                                <a:lumMod val="60000"/>
                                <a:lumOff val="40000"/>
                              </a:schemeClr>
                            </a:solidFill>
                            <a:latin typeface="Cambria Math" panose="02040503050406030204" pitchFamily="18" charset="0"/>
                          </a:rPr>
                          <m:t>2</m:t>
                        </m:r>
                      </m:oMath>
                    </m:oMathPara>
                  </a14:m>
                  <a:endParaRPr lang="en-US" sz="1100" i="1" baseline="-25000" dirty="0">
                    <a:solidFill>
                      <a:schemeClr val="tx2">
                        <a:lumMod val="60000"/>
                        <a:lumOff val="40000"/>
                      </a:schemeClr>
                    </a:solidFill>
                  </a:endParaRPr>
                </a:p>
              </p:txBody>
            </p:sp>
          </mc:Choice>
          <mc:Fallback>
            <p:sp>
              <p:nvSpPr>
                <p:cNvPr id="32" name="TextBox 31">
                  <a:extLst>
                    <a:ext uri="{FF2B5EF4-FFF2-40B4-BE49-F238E27FC236}">
                      <a16:creationId xmlns:a16="http://schemas.microsoft.com/office/drawing/2014/main" id="{D08114E6-B1E7-0242-91A8-C76D9E4C2A38}"/>
                    </a:ext>
                  </a:extLst>
                </p:cNvPr>
                <p:cNvSpPr txBox="1">
                  <a:spLocks noRot="1" noChangeAspect="1" noMove="1" noResize="1" noEditPoints="1" noAdjustHandles="1" noChangeArrowheads="1" noChangeShapeType="1" noTextEdit="1"/>
                </p:cNvSpPr>
                <p:nvPr/>
              </p:nvSpPr>
              <p:spPr>
                <a:xfrm>
                  <a:off x="6241353" y="5519829"/>
                  <a:ext cx="260498" cy="261610"/>
                </a:xfrm>
                <a:prstGeom prst="rect">
                  <a:avLst/>
                </a:prstGeom>
                <a:blipFill>
                  <a:blip r:embed="rId11"/>
                  <a:stretch>
                    <a:fillRect t="-909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5A63E9C8-B170-FC45-B3E9-002881C1E41C}"/>
                </a:ext>
              </a:extLst>
            </p:cNvPr>
            <p:cNvSpPr txBox="1"/>
            <p:nvPr/>
          </p:nvSpPr>
          <p:spPr>
            <a:xfrm>
              <a:off x="6407175" y="5427496"/>
              <a:ext cx="206274" cy="369332"/>
            </a:xfrm>
            <a:prstGeom prst="rect">
              <a:avLst/>
            </a:prstGeom>
            <a:noFill/>
          </p:spPr>
          <p:txBody>
            <a:bodyPr wrap="square" rtlCol="0">
              <a:spAutoFit/>
            </a:bodyPr>
            <a:lstStyle/>
            <a:p>
              <a:pPr algn="ctr"/>
              <a:r>
                <a:rPr lang="en-US" dirty="0"/>
                <a:t>.</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61F64EA-F0FE-5B42-81E8-333E07114C94}"/>
                    </a:ext>
                  </a:extLst>
                </p:cNvPr>
                <p:cNvSpPr txBox="1"/>
                <p:nvPr/>
              </p:nvSpPr>
              <p:spPr>
                <a:xfrm>
                  <a:off x="7023767" y="5268099"/>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b="0" i="1" baseline="-25000" dirty="0" smtClean="0">
                            <a:solidFill>
                              <a:schemeClr val="accent6"/>
                            </a:solidFill>
                            <a:latin typeface="Cambria Math" panose="02040503050406030204" pitchFamily="18" charset="0"/>
                          </a:rPr>
                          <m:t>2</m:t>
                        </m:r>
                      </m:oMath>
                    </m:oMathPara>
                  </a14:m>
                  <a:endParaRPr lang="en-US" sz="1100" i="1" baseline="-25000" dirty="0">
                    <a:solidFill>
                      <a:schemeClr val="accent6"/>
                    </a:solidFill>
                  </a:endParaRPr>
                </a:p>
              </p:txBody>
            </p:sp>
          </mc:Choice>
          <mc:Fallback>
            <p:sp>
              <p:nvSpPr>
                <p:cNvPr id="34" name="TextBox 33">
                  <a:extLst>
                    <a:ext uri="{FF2B5EF4-FFF2-40B4-BE49-F238E27FC236}">
                      <a16:creationId xmlns:a16="http://schemas.microsoft.com/office/drawing/2014/main" id="{B61F64EA-F0FE-5B42-81E8-333E07114C94}"/>
                    </a:ext>
                  </a:extLst>
                </p:cNvPr>
                <p:cNvSpPr txBox="1">
                  <a:spLocks noRot="1" noChangeAspect="1" noMove="1" noResize="1" noEditPoints="1" noAdjustHandles="1" noChangeArrowheads="1" noChangeShapeType="1" noTextEdit="1"/>
                </p:cNvSpPr>
                <p:nvPr/>
              </p:nvSpPr>
              <p:spPr>
                <a:xfrm>
                  <a:off x="7023767" y="5268099"/>
                  <a:ext cx="260498" cy="286682"/>
                </a:xfrm>
                <a:prstGeom prst="rect">
                  <a:avLst/>
                </a:prstGeom>
                <a:blipFill>
                  <a:blip r:embed="rId12"/>
                  <a:stretch>
                    <a:fillRect t="-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69DA48F8-54CF-E841-A5BC-B53DED7D0B96}"/>
                    </a:ext>
                  </a:extLst>
                </p:cNvPr>
                <p:cNvSpPr txBox="1"/>
                <p:nvPr/>
              </p:nvSpPr>
              <p:spPr>
                <a:xfrm>
                  <a:off x="6767647" y="5280635"/>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i="1" baseline="-25000" dirty="0" smtClean="0">
                            <a:solidFill>
                              <a:schemeClr val="tx2">
                                <a:lumMod val="60000"/>
                                <a:lumOff val="40000"/>
                              </a:schemeClr>
                            </a:solidFill>
                            <a:latin typeface="Cambria Math" panose="02040503050406030204" pitchFamily="18" charset="0"/>
                          </a:rPr>
                          <m:t>1</m:t>
                        </m:r>
                      </m:oMath>
                    </m:oMathPara>
                  </a14:m>
                  <a:endParaRPr lang="en-US" sz="1100" i="1" dirty="0">
                    <a:solidFill>
                      <a:schemeClr val="tx2">
                        <a:lumMod val="60000"/>
                        <a:lumOff val="40000"/>
                      </a:schemeClr>
                    </a:solidFill>
                  </a:endParaRPr>
                </a:p>
              </p:txBody>
            </p:sp>
          </mc:Choice>
          <mc:Fallback>
            <p:sp>
              <p:nvSpPr>
                <p:cNvPr id="35" name="TextBox 34">
                  <a:extLst>
                    <a:ext uri="{FF2B5EF4-FFF2-40B4-BE49-F238E27FC236}">
                      <a16:creationId xmlns:a16="http://schemas.microsoft.com/office/drawing/2014/main" id="{69DA48F8-54CF-E841-A5BC-B53DED7D0B96}"/>
                    </a:ext>
                  </a:extLst>
                </p:cNvPr>
                <p:cNvSpPr txBox="1">
                  <a:spLocks noRot="1" noChangeAspect="1" noMove="1" noResize="1" noEditPoints="1" noAdjustHandles="1" noChangeArrowheads="1" noChangeShapeType="1" noTextEdit="1"/>
                </p:cNvSpPr>
                <p:nvPr/>
              </p:nvSpPr>
              <p:spPr>
                <a:xfrm>
                  <a:off x="6767647" y="5280635"/>
                  <a:ext cx="260498" cy="261610"/>
                </a:xfrm>
                <a:prstGeom prst="rect">
                  <a:avLst/>
                </a:prstGeom>
                <a:blipFill>
                  <a:blip r:embed="rId13"/>
                  <a:stretch>
                    <a:fillRect t="-14286"/>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66DCFAC7-3996-3740-A3A8-997A7D2EE821}"/>
                </a:ext>
              </a:extLst>
            </p:cNvPr>
            <p:cNvSpPr txBox="1"/>
            <p:nvPr/>
          </p:nvSpPr>
          <p:spPr>
            <a:xfrm>
              <a:off x="6933469" y="5188302"/>
              <a:ext cx="206274" cy="369332"/>
            </a:xfrm>
            <a:prstGeom prst="rect">
              <a:avLst/>
            </a:prstGeom>
            <a:noFill/>
          </p:spPr>
          <p:txBody>
            <a:bodyPr wrap="square" rtlCol="0">
              <a:spAutoFit/>
            </a:bodyPr>
            <a:lstStyle/>
            <a:p>
              <a:pPr algn="ctr"/>
              <a:r>
                <a:rPr lang="en-US" dirty="0"/>
                <a:t>.</a:t>
              </a:r>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33FD42A-4D96-BE4D-8D5E-2E688E7A12A4}"/>
                    </a:ext>
                  </a:extLst>
                </p:cNvPr>
                <p:cNvSpPr txBox="1"/>
                <p:nvPr/>
              </p:nvSpPr>
              <p:spPr>
                <a:xfrm>
                  <a:off x="7029591" y="5527306"/>
                  <a:ext cx="260498" cy="28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accent6"/>
                                </a:solidFill>
                                <a:latin typeface="Cambria Math" panose="02040503050406030204" pitchFamily="18" charset="0"/>
                              </a:rPr>
                            </m:ctrlPr>
                          </m:accPr>
                          <m:e>
                            <m:r>
                              <a:rPr lang="en-US" sz="1100" b="0" i="1" dirty="0" smtClean="0">
                                <a:solidFill>
                                  <a:schemeClr val="accent6"/>
                                </a:solidFill>
                                <a:latin typeface="Cambria Math" panose="02040503050406030204" pitchFamily="18" charset="0"/>
                              </a:rPr>
                              <m:t>𝑏</m:t>
                            </m:r>
                          </m:e>
                        </m:acc>
                        <m:r>
                          <a:rPr lang="en-US" sz="1100" b="0" i="1" baseline="-25000" dirty="0" smtClean="0">
                            <a:solidFill>
                              <a:schemeClr val="accent6"/>
                            </a:solidFill>
                            <a:latin typeface="Cambria Math" panose="02040503050406030204" pitchFamily="18" charset="0"/>
                          </a:rPr>
                          <m:t>2</m:t>
                        </m:r>
                      </m:oMath>
                    </m:oMathPara>
                  </a14:m>
                  <a:endParaRPr lang="en-US" sz="1100" i="1" baseline="-25000" dirty="0">
                    <a:solidFill>
                      <a:schemeClr val="accent6"/>
                    </a:solidFill>
                  </a:endParaRPr>
                </a:p>
              </p:txBody>
            </p:sp>
          </mc:Choice>
          <mc:Fallback>
            <p:sp>
              <p:nvSpPr>
                <p:cNvPr id="37" name="TextBox 36">
                  <a:extLst>
                    <a:ext uri="{FF2B5EF4-FFF2-40B4-BE49-F238E27FC236}">
                      <a16:creationId xmlns:a16="http://schemas.microsoft.com/office/drawing/2014/main" id="{333FD42A-4D96-BE4D-8D5E-2E688E7A12A4}"/>
                    </a:ext>
                  </a:extLst>
                </p:cNvPr>
                <p:cNvSpPr txBox="1">
                  <a:spLocks noRot="1" noChangeAspect="1" noMove="1" noResize="1" noEditPoints="1" noAdjustHandles="1" noChangeArrowheads="1" noChangeShapeType="1" noTextEdit="1"/>
                </p:cNvSpPr>
                <p:nvPr/>
              </p:nvSpPr>
              <p:spPr>
                <a:xfrm>
                  <a:off x="7029591" y="5527306"/>
                  <a:ext cx="260498" cy="286682"/>
                </a:xfrm>
                <a:prstGeom prst="rect">
                  <a:avLst/>
                </a:prstGeom>
                <a:blipFill>
                  <a:blip r:embed="rId14"/>
                  <a:stretch>
                    <a:fillRect t="-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4A437292-37D1-6A42-A1D0-F8D94F02BC87}"/>
                    </a:ext>
                  </a:extLst>
                </p:cNvPr>
                <p:cNvSpPr txBox="1"/>
                <p:nvPr/>
              </p:nvSpPr>
              <p:spPr>
                <a:xfrm>
                  <a:off x="6773471" y="5539842"/>
                  <a:ext cx="26049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100" i="1" dirty="0" smtClean="0">
                                <a:solidFill>
                                  <a:schemeClr val="tx2">
                                    <a:lumMod val="60000"/>
                                    <a:lumOff val="40000"/>
                                  </a:schemeClr>
                                </a:solidFill>
                                <a:latin typeface="Cambria Math" panose="02040503050406030204" pitchFamily="18" charset="0"/>
                              </a:rPr>
                            </m:ctrlPr>
                          </m:accPr>
                          <m:e>
                            <m:r>
                              <a:rPr lang="en-US" sz="1100" b="0" i="1" dirty="0" smtClean="0">
                                <a:solidFill>
                                  <a:schemeClr val="tx2">
                                    <a:lumMod val="60000"/>
                                    <a:lumOff val="40000"/>
                                  </a:schemeClr>
                                </a:solidFill>
                                <a:latin typeface="Cambria Math" panose="02040503050406030204" pitchFamily="18" charset="0"/>
                              </a:rPr>
                              <m:t>𝑎</m:t>
                            </m:r>
                          </m:e>
                        </m:acc>
                        <m:r>
                          <a:rPr lang="en-US" sz="1100" b="0" i="1" baseline="-25000" dirty="0" smtClean="0">
                            <a:solidFill>
                              <a:schemeClr val="tx2">
                                <a:lumMod val="60000"/>
                                <a:lumOff val="40000"/>
                              </a:schemeClr>
                            </a:solidFill>
                            <a:latin typeface="Cambria Math" panose="02040503050406030204" pitchFamily="18" charset="0"/>
                          </a:rPr>
                          <m:t>2</m:t>
                        </m:r>
                      </m:oMath>
                    </m:oMathPara>
                  </a14:m>
                  <a:endParaRPr lang="en-US" sz="1100" i="1" baseline="-25000" dirty="0">
                    <a:solidFill>
                      <a:schemeClr val="tx2">
                        <a:lumMod val="60000"/>
                        <a:lumOff val="40000"/>
                      </a:schemeClr>
                    </a:solidFill>
                  </a:endParaRPr>
                </a:p>
              </p:txBody>
            </p:sp>
          </mc:Choice>
          <mc:Fallback>
            <p:sp>
              <p:nvSpPr>
                <p:cNvPr id="38" name="TextBox 37">
                  <a:extLst>
                    <a:ext uri="{FF2B5EF4-FFF2-40B4-BE49-F238E27FC236}">
                      <a16:creationId xmlns:a16="http://schemas.microsoft.com/office/drawing/2014/main" id="{4A437292-37D1-6A42-A1D0-F8D94F02BC87}"/>
                    </a:ext>
                  </a:extLst>
                </p:cNvPr>
                <p:cNvSpPr txBox="1">
                  <a:spLocks noRot="1" noChangeAspect="1" noMove="1" noResize="1" noEditPoints="1" noAdjustHandles="1" noChangeArrowheads="1" noChangeShapeType="1" noTextEdit="1"/>
                </p:cNvSpPr>
                <p:nvPr/>
              </p:nvSpPr>
              <p:spPr>
                <a:xfrm>
                  <a:off x="6773471" y="5539842"/>
                  <a:ext cx="260498" cy="261610"/>
                </a:xfrm>
                <a:prstGeom prst="rect">
                  <a:avLst/>
                </a:prstGeom>
                <a:blipFill>
                  <a:blip r:embed="rId15"/>
                  <a:stretch>
                    <a:fillRect t="-13636"/>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AB702BF0-A661-9D49-A25B-372058296C08}"/>
                </a:ext>
              </a:extLst>
            </p:cNvPr>
            <p:cNvSpPr txBox="1"/>
            <p:nvPr/>
          </p:nvSpPr>
          <p:spPr>
            <a:xfrm>
              <a:off x="6939293" y="5447509"/>
              <a:ext cx="206274" cy="369332"/>
            </a:xfrm>
            <a:prstGeom prst="rect">
              <a:avLst/>
            </a:prstGeom>
            <a:noFill/>
          </p:spPr>
          <p:txBody>
            <a:bodyPr wrap="square" rtlCol="0">
              <a:spAutoFit/>
            </a:bodyPr>
            <a:lstStyle/>
            <a:p>
              <a:pPr algn="ctr"/>
              <a:r>
                <a:rPr lang="en-US" dirty="0"/>
                <a:t>.</a:t>
              </a:r>
            </a:p>
          </p:txBody>
        </p:sp>
        <p:sp>
          <p:nvSpPr>
            <p:cNvPr id="40" name="Left Bracket 39">
              <a:extLst>
                <a:ext uri="{FF2B5EF4-FFF2-40B4-BE49-F238E27FC236}">
                  <a16:creationId xmlns:a16="http://schemas.microsoft.com/office/drawing/2014/main" id="{85191D48-796B-D647-BB5A-5C1C8A9E95E9}"/>
                </a:ext>
              </a:extLst>
            </p:cNvPr>
            <p:cNvSpPr/>
            <p:nvPr/>
          </p:nvSpPr>
          <p:spPr>
            <a:xfrm rot="10800000">
              <a:off x="7288529" y="5292314"/>
              <a:ext cx="45719" cy="524934"/>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EC92E8C2-1D59-4F4E-A35D-812576D88E1E}"/>
                </a:ext>
              </a:extLst>
            </p:cNvPr>
            <p:cNvSpPr txBox="1"/>
            <p:nvPr/>
          </p:nvSpPr>
          <p:spPr>
            <a:xfrm>
              <a:off x="4409133" y="5878002"/>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A</a:t>
              </a:r>
            </a:p>
          </p:txBody>
        </p:sp>
        <p:sp>
          <p:nvSpPr>
            <p:cNvPr id="42" name="TextBox 41">
              <a:extLst>
                <a:ext uri="{FF2B5EF4-FFF2-40B4-BE49-F238E27FC236}">
                  <a16:creationId xmlns:a16="http://schemas.microsoft.com/office/drawing/2014/main" id="{EA4DEFD0-BD12-9F47-AC92-EE00A53AD97B}"/>
                </a:ext>
              </a:extLst>
            </p:cNvPr>
            <p:cNvSpPr txBox="1"/>
            <p:nvPr/>
          </p:nvSpPr>
          <p:spPr>
            <a:xfrm>
              <a:off x="6589282" y="5875993"/>
              <a:ext cx="33855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C</a:t>
              </a:r>
            </a:p>
          </p:txBody>
        </p:sp>
        <p:sp>
          <p:nvSpPr>
            <p:cNvPr id="43" name="TextBox 42">
              <a:extLst>
                <a:ext uri="{FF2B5EF4-FFF2-40B4-BE49-F238E27FC236}">
                  <a16:creationId xmlns:a16="http://schemas.microsoft.com/office/drawing/2014/main" id="{1A4E4DE5-37A2-6241-B1B9-389D5A988716}"/>
                </a:ext>
              </a:extLst>
            </p:cNvPr>
            <p:cNvSpPr txBox="1"/>
            <p:nvPr/>
          </p:nvSpPr>
          <p:spPr>
            <a:xfrm>
              <a:off x="5290091" y="5878002"/>
              <a:ext cx="325730"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B</a:t>
              </a:r>
            </a:p>
          </p:txBody>
        </p:sp>
      </p:grpSp>
      <p:grpSp>
        <p:nvGrpSpPr>
          <p:cNvPr id="59" name="Group 58">
            <a:extLst>
              <a:ext uri="{FF2B5EF4-FFF2-40B4-BE49-F238E27FC236}">
                <a16:creationId xmlns:a16="http://schemas.microsoft.com/office/drawing/2014/main" id="{94E09BF9-235F-9742-A2E4-E7EA6C96A372}"/>
              </a:ext>
            </a:extLst>
          </p:cNvPr>
          <p:cNvGrpSpPr/>
          <p:nvPr/>
        </p:nvGrpSpPr>
        <p:grpSpPr>
          <a:xfrm>
            <a:off x="5071653" y="4929040"/>
            <a:ext cx="2327391" cy="886976"/>
            <a:chOff x="5142828" y="5173606"/>
            <a:chExt cx="2327391" cy="886976"/>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6C7A3E6-3D67-6946-B3CB-BF33AE2F093F}"/>
                    </a:ext>
                  </a:extLst>
                </p:cNvPr>
                <p:cNvSpPr txBox="1"/>
                <p:nvPr/>
              </p:nvSpPr>
              <p:spPr>
                <a:xfrm>
                  <a:off x="5142828" y="5173606"/>
                  <a:ext cx="560403" cy="87075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baseline="-25000" smtClean="0">
                                <a:latin typeface="Cambria Math" panose="02040503050406030204" pitchFamily="18" charset="0"/>
                              </a:rPr>
                              <m:t>1</m:t>
                            </m:r>
                          </m:sup>
                          <m:e>
                            <m:r>
                              <a:rPr lang="en-US" b="0" i="1" smtClean="0">
                                <a:latin typeface="Cambria Math" panose="02040503050406030204" pitchFamily="18" charset="0"/>
                              </a:rPr>
                              <m:t>𝑥</m:t>
                            </m:r>
                          </m:e>
                        </m:nary>
                      </m:oMath>
                    </m:oMathPara>
                  </a14:m>
                  <a:endParaRPr lang="en-US" dirty="0"/>
                </a:p>
              </p:txBody>
            </p:sp>
          </mc:Choice>
          <mc:Fallback>
            <p:sp>
              <p:nvSpPr>
                <p:cNvPr id="3" name="TextBox 2">
                  <a:extLst>
                    <a:ext uri="{FF2B5EF4-FFF2-40B4-BE49-F238E27FC236}">
                      <a16:creationId xmlns:a16="http://schemas.microsoft.com/office/drawing/2014/main" id="{16C7A3E6-3D67-6946-B3CB-BF33AE2F093F}"/>
                    </a:ext>
                  </a:extLst>
                </p:cNvPr>
                <p:cNvSpPr txBox="1">
                  <a:spLocks noRot="1" noChangeAspect="1" noMove="1" noResize="1" noEditPoints="1" noAdjustHandles="1" noChangeArrowheads="1" noChangeShapeType="1" noTextEdit="1"/>
                </p:cNvSpPr>
                <p:nvPr/>
              </p:nvSpPr>
              <p:spPr>
                <a:xfrm>
                  <a:off x="5142828" y="5173606"/>
                  <a:ext cx="560403" cy="870751"/>
                </a:xfrm>
                <a:prstGeom prst="rect">
                  <a:avLst/>
                </a:prstGeom>
                <a:blipFill>
                  <a:blip r:embed="rId16"/>
                  <a:stretch>
                    <a:fillRect l="-135556" t="-98551" r="-71111" b="-1478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82DA689D-7E72-6F47-8F74-B5D160D143D7}"/>
                    </a:ext>
                  </a:extLst>
                </p:cNvPr>
                <p:cNvSpPr txBox="1"/>
                <p:nvPr/>
              </p:nvSpPr>
              <p:spPr>
                <a:xfrm>
                  <a:off x="5730795" y="5189253"/>
                  <a:ext cx="560403" cy="87132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baseline="-25000" smtClean="0">
                                <a:latin typeface="Cambria Math" panose="02040503050406030204" pitchFamily="18" charset="0"/>
                              </a:rPr>
                              <m:t>2</m:t>
                            </m:r>
                          </m:sup>
                          <m:e>
                            <m:r>
                              <a:rPr lang="en-US" b="0" i="1" smtClean="0">
                                <a:latin typeface="Cambria Math" panose="02040503050406030204" pitchFamily="18" charset="0"/>
                              </a:rPr>
                              <m:t>𝑥</m:t>
                            </m:r>
                          </m:e>
                        </m:nary>
                      </m:oMath>
                    </m:oMathPara>
                  </a14:m>
                  <a:endParaRPr lang="en-US" dirty="0"/>
                </a:p>
              </p:txBody>
            </p:sp>
          </mc:Choice>
          <mc:Fallback>
            <p:sp>
              <p:nvSpPr>
                <p:cNvPr id="56" name="TextBox 55">
                  <a:extLst>
                    <a:ext uri="{FF2B5EF4-FFF2-40B4-BE49-F238E27FC236}">
                      <a16:creationId xmlns:a16="http://schemas.microsoft.com/office/drawing/2014/main" id="{82DA689D-7E72-6F47-8F74-B5D160D143D7}"/>
                    </a:ext>
                  </a:extLst>
                </p:cNvPr>
                <p:cNvSpPr txBox="1">
                  <a:spLocks noRot="1" noChangeAspect="1" noMove="1" noResize="1" noEditPoints="1" noAdjustHandles="1" noChangeArrowheads="1" noChangeShapeType="1" noTextEdit="1"/>
                </p:cNvSpPr>
                <p:nvPr/>
              </p:nvSpPr>
              <p:spPr>
                <a:xfrm>
                  <a:off x="5730795" y="5189253"/>
                  <a:ext cx="560403" cy="871329"/>
                </a:xfrm>
                <a:prstGeom prst="rect">
                  <a:avLst/>
                </a:prstGeom>
                <a:blipFill>
                  <a:blip r:embed="rId17"/>
                  <a:stretch>
                    <a:fillRect l="-135556" t="-98551" r="-71111" b="-1492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DF68610A-72AC-C94B-92A6-17F6078FFCC7}"/>
                    </a:ext>
                  </a:extLst>
                </p:cNvPr>
                <p:cNvSpPr txBox="1"/>
                <p:nvPr/>
              </p:nvSpPr>
              <p:spPr>
                <a:xfrm>
                  <a:off x="6323286" y="5189253"/>
                  <a:ext cx="560403" cy="87132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baseline="-25000" smtClean="0">
                                <a:latin typeface="Cambria Math" panose="02040503050406030204" pitchFamily="18" charset="0"/>
                              </a:rPr>
                              <m:t>3</m:t>
                            </m:r>
                          </m:sup>
                          <m:e>
                            <m:r>
                              <a:rPr lang="en-US" b="0" i="1" smtClean="0">
                                <a:latin typeface="Cambria Math" panose="02040503050406030204" pitchFamily="18" charset="0"/>
                              </a:rPr>
                              <m:t>𝑥</m:t>
                            </m:r>
                          </m:e>
                        </m:nary>
                      </m:oMath>
                    </m:oMathPara>
                  </a14:m>
                  <a:endParaRPr lang="en-US" dirty="0"/>
                </a:p>
              </p:txBody>
            </p:sp>
          </mc:Choice>
          <mc:Fallback>
            <p:sp>
              <p:nvSpPr>
                <p:cNvPr id="57" name="TextBox 56">
                  <a:extLst>
                    <a:ext uri="{FF2B5EF4-FFF2-40B4-BE49-F238E27FC236}">
                      <a16:creationId xmlns:a16="http://schemas.microsoft.com/office/drawing/2014/main" id="{DF68610A-72AC-C94B-92A6-17F6078FFCC7}"/>
                    </a:ext>
                  </a:extLst>
                </p:cNvPr>
                <p:cNvSpPr txBox="1">
                  <a:spLocks noRot="1" noChangeAspect="1" noMove="1" noResize="1" noEditPoints="1" noAdjustHandles="1" noChangeArrowheads="1" noChangeShapeType="1" noTextEdit="1"/>
                </p:cNvSpPr>
                <p:nvPr/>
              </p:nvSpPr>
              <p:spPr>
                <a:xfrm>
                  <a:off x="6323286" y="5189253"/>
                  <a:ext cx="560403" cy="871329"/>
                </a:xfrm>
                <a:prstGeom prst="rect">
                  <a:avLst/>
                </a:prstGeom>
                <a:blipFill>
                  <a:blip r:embed="rId18"/>
                  <a:stretch>
                    <a:fillRect l="-135556" t="-98551" r="-71111" b="-1492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43973004-6BB0-3A47-A3E7-AFE8A84E2E0D}"/>
                    </a:ext>
                  </a:extLst>
                </p:cNvPr>
                <p:cNvSpPr txBox="1"/>
                <p:nvPr/>
              </p:nvSpPr>
              <p:spPr>
                <a:xfrm>
                  <a:off x="6909816" y="5189253"/>
                  <a:ext cx="560403" cy="8701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baseline="-25000" smtClean="0">
                                <a:latin typeface="Cambria Math" panose="02040503050406030204" pitchFamily="18" charset="0"/>
                              </a:rPr>
                              <m:t>4</m:t>
                            </m:r>
                          </m:sup>
                          <m:e>
                            <m:r>
                              <a:rPr lang="en-US" b="0" i="1" smtClean="0">
                                <a:latin typeface="Cambria Math" panose="02040503050406030204" pitchFamily="18" charset="0"/>
                              </a:rPr>
                              <m:t>𝑥</m:t>
                            </m:r>
                          </m:e>
                        </m:nary>
                      </m:oMath>
                    </m:oMathPara>
                  </a14:m>
                  <a:endParaRPr lang="en-US" dirty="0"/>
                </a:p>
              </p:txBody>
            </p:sp>
          </mc:Choice>
          <mc:Fallback>
            <p:sp>
              <p:nvSpPr>
                <p:cNvPr id="58" name="TextBox 57">
                  <a:extLst>
                    <a:ext uri="{FF2B5EF4-FFF2-40B4-BE49-F238E27FC236}">
                      <a16:creationId xmlns:a16="http://schemas.microsoft.com/office/drawing/2014/main" id="{43973004-6BB0-3A47-A3E7-AFE8A84E2E0D}"/>
                    </a:ext>
                  </a:extLst>
                </p:cNvPr>
                <p:cNvSpPr txBox="1">
                  <a:spLocks noRot="1" noChangeAspect="1" noMove="1" noResize="1" noEditPoints="1" noAdjustHandles="1" noChangeArrowheads="1" noChangeShapeType="1" noTextEdit="1"/>
                </p:cNvSpPr>
                <p:nvPr/>
              </p:nvSpPr>
              <p:spPr>
                <a:xfrm>
                  <a:off x="6909816" y="5189253"/>
                  <a:ext cx="560403" cy="870175"/>
                </a:xfrm>
                <a:prstGeom prst="rect">
                  <a:avLst/>
                </a:prstGeom>
                <a:blipFill>
                  <a:blip r:embed="rId19"/>
                  <a:stretch>
                    <a:fillRect l="-135556" t="-98551" r="-71111" b="-149275"/>
                  </a:stretch>
                </a:blipFill>
              </p:spPr>
              <p:txBody>
                <a:bodyPr/>
                <a:lstStyle/>
                <a:p>
                  <a:r>
                    <a:rPr lang="en-US">
                      <a:noFill/>
                    </a:rPr>
                    <a:t> </a:t>
                  </a:r>
                </a:p>
              </p:txBody>
            </p:sp>
          </mc:Fallback>
        </mc:AlternateContent>
      </p:grpSp>
      <p:cxnSp>
        <p:nvCxnSpPr>
          <p:cNvPr id="83" name="Straight Arrow Connector 82">
            <a:extLst>
              <a:ext uri="{FF2B5EF4-FFF2-40B4-BE49-F238E27FC236}">
                <a16:creationId xmlns:a16="http://schemas.microsoft.com/office/drawing/2014/main" id="{45108070-A754-B64F-B76A-E268B58F44B3}"/>
              </a:ext>
            </a:extLst>
          </p:cNvPr>
          <p:cNvCxnSpPr>
            <a:cxnSpLocks/>
            <a:endCxn id="3" idx="2"/>
          </p:cNvCxnSpPr>
          <p:nvPr/>
        </p:nvCxnSpPr>
        <p:spPr>
          <a:xfrm flipH="1" flipV="1">
            <a:off x="5351855" y="5799791"/>
            <a:ext cx="899821" cy="7927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5" name="Straight Arrow Connector 84">
            <a:extLst>
              <a:ext uri="{FF2B5EF4-FFF2-40B4-BE49-F238E27FC236}">
                <a16:creationId xmlns:a16="http://schemas.microsoft.com/office/drawing/2014/main" id="{A9E69393-E01B-4848-8BA4-448201730FBB}"/>
              </a:ext>
            </a:extLst>
          </p:cNvPr>
          <p:cNvCxnSpPr>
            <a:cxnSpLocks/>
            <a:endCxn id="56" idx="2"/>
          </p:cNvCxnSpPr>
          <p:nvPr/>
        </p:nvCxnSpPr>
        <p:spPr>
          <a:xfrm flipH="1" flipV="1">
            <a:off x="5939822" y="5816016"/>
            <a:ext cx="301351" cy="7765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Straight Arrow Connector 85">
            <a:extLst>
              <a:ext uri="{FF2B5EF4-FFF2-40B4-BE49-F238E27FC236}">
                <a16:creationId xmlns:a16="http://schemas.microsoft.com/office/drawing/2014/main" id="{85F6F8A7-FF18-F244-AAA8-8309A6E57774}"/>
              </a:ext>
            </a:extLst>
          </p:cNvPr>
          <p:cNvCxnSpPr>
            <a:cxnSpLocks/>
            <a:endCxn id="57" idx="2"/>
          </p:cNvCxnSpPr>
          <p:nvPr/>
        </p:nvCxnSpPr>
        <p:spPr>
          <a:xfrm flipV="1">
            <a:off x="6251676" y="5816016"/>
            <a:ext cx="280637" cy="7765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7" name="Straight Arrow Connector 86">
            <a:extLst>
              <a:ext uri="{FF2B5EF4-FFF2-40B4-BE49-F238E27FC236}">
                <a16:creationId xmlns:a16="http://schemas.microsoft.com/office/drawing/2014/main" id="{8D95C42E-4D2C-5A45-A304-85540FFD4140}"/>
              </a:ext>
            </a:extLst>
          </p:cNvPr>
          <p:cNvCxnSpPr>
            <a:cxnSpLocks/>
            <a:endCxn id="58" idx="2"/>
          </p:cNvCxnSpPr>
          <p:nvPr/>
        </p:nvCxnSpPr>
        <p:spPr>
          <a:xfrm flipV="1">
            <a:off x="6241173" y="5814862"/>
            <a:ext cx="877670" cy="7776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8EC86943-69E3-164F-B889-1AFAC13C1EA4}"/>
              </a:ext>
            </a:extLst>
          </p:cNvPr>
          <p:cNvCxnSpPr>
            <a:cxnSpLocks/>
            <a:stCxn id="3" idx="0"/>
          </p:cNvCxnSpPr>
          <p:nvPr/>
        </p:nvCxnSpPr>
        <p:spPr>
          <a:xfrm flipV="1">
            <a:off x="5351855" y="4542692"/>
            <a:ext cx="896545" cy="386348"/>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B6FDF73D-138A-9F4F-B319-B54F1F11B8B8}"/>
              </a:ext>
            </a:extLst>
          </p:cNvPr>
          <p:cNvCxnSpPr>
            <a:cxnSpLocks/>
            <a:stCxn id="56" idx="0"/>
          </p:cNvCxnSpPr>
          <p:nvPr/>
        </p:nvCxnSpPr>
        <p:spPr>
          <a:xfrm flipV="1">
            <a:off x="5939822" y="4540121"/>
            <a:ext cx="308578" cy="404566"/>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2BC98E7F-D935-E242-8F5A-8066F1E17BBB}"/>
              </a:ext>
            </a:extLst>
          </p:cNvPr>
          <p:cNvCxnSpPr>
            <a:cxnSpLocks/>
            <a:stCxn id="57" idx="0"/>
          </p:cNvCxnSpPr>
          <p:nvPr/>
        </p:nvCxnSpPr>
        <p:spPr>
          <a:xfrm flipH="1" flipV="1">
            <a:off x="6241173" y="4540121"/>
            <a:ext cx="291140" cy="404566"/>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F39D5B9B-B122-E249-A5E4-592FDBFC70B6}"/>
              </a:ext>
            </a:extLst>
          </p:cNvPr>
          <p:cNvCxnSpPr>
            <a:cxnSpLocks/>
            <a:stCxn id="58" idx="0"/>
          </p:cNvCxnSpPr>
          <p:nvPr/>
        </p:nvCxnSpPr>
        <p:spPr>
          <a:xfrm flipH="1" flipV="1">
            <a:off x="6241173" y="4540121"/>
            <a:ext cx="877670" cy="404566"/>
          </a:xfrm>
          <a:prstGeom prst="line">
            <a:avLst/>
          </a:prstGeom>
        </p:spPr>
        <p:style>
          <a:lnRef idx="2">
            <a:schemeClr val="dk1"/>
          </a:lnRef>
          <a:fillRef idx="0">
            <a:schemeClr val="dk1"/>
          </a:fillRef>
          <a:effectRef idx="1">
            <a:schemeClr val="dk1"/>
          </a:effectRef>
          <a:fontRef idx="minor">
            <a:schemeClr val="tx1"/>
          </a:fontRef>
        </p:style>
      </p:cxnSp>
      <p:cxnSp>
        <p:nvCxnSpPr>
          <p:cNvPr id="130" name="Straight Arrow Connector 129">
            <a:extLst>
              <a:ext uri="{FF2B5EF4-FFF2-40B4-BE49-F238E27FC236}">
                <a16:creationId xmlns:a16="http://schemas.microsoft.com/office/drawing/2014/main" id="{A8D6D8C4-39C5-284E-B7F8-2BA59C98F7A2}"/>
              </a:ext>
            </a:extLst>
          </p:cNvPr>
          <p:cNvCxnSpPr>
            <a:cxnSpLocks/>
          </p:cNvCxnSpPr>
          <p:nvPr/>
        </p:nvCxnSpPr>
        <p:spPr>
          <a:xfrm flipV="1">
            <a:off x="6248400" y="4385149"/>
            <a:ext cx="0" cy="1549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10549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84758" y="408482"/>
            <a:ext cx="3432487" cy="400110"/>
          </a:xfrm>
          <a:prstGeom prst="rect">
            <a:avLst/>
          </a:prstGeom>
          <a:noFill/>
        </p:spPr>
        <p:txBody>
          <a:bodyPr wrap="square" rtlCol="0">
            <a:spAutoFit/>
          </a:bodyPr>
          <a:lstStyle/>
          <a:p>
            <a:pPr algn="ctr"/>
            <a:r>
              <a:rPr lang="en-US" sz="2000" dirty="0">
                <a:latin typeface="PT Sans"/>
                <a:cs typeface="PT Sans"/>
              </a:rPr>
              <a:t>Parallel Matrix Multiplication</a:t>
            </a:r>
          </a:p>
        </p:txBody>
      </p:sp>
      <p:pic>
        <p:nvPicPr>
          <p:cNvPr id="7" name="Picture 6" descr="Chart, line chart&#10;&#10;Description automatically generated">
            <a:extLst>
              <a:ext uri="{FF2B5EF4-FFF2-40B4-BE49-F238E27FC236}">
                <a16:creationId xmlns:a16="http://schemas.microsoft.com/office/drawing/2014/main" id="{23634534-4BBD-6C43-8FA5-AA78EEA66379}"/>
              </a:ext>
            </a:extLst>
          </p:cNvPr>
          <p:cNvPicPr>
            <a:picLocks noChangeAspect="1"/>
          </p:cNvPicPr>
          <p:nvPr/>
        </p:nvPicPr>
        <p:blipFill>
          <a:blip r:embed="rId4"/>
          <a:stretch>
            <a:fillRect/>
          </a:stretch>
        </p:blipFill>
        <p:spPr>
          <a:xfrm>
            <a:off x="484759" y="817561"/>
            <a:ext cx="3448756" cy="1956149"/>
          </a:xfrm>
          <a:prstGeom prst="rect">
            <a:avLst/>
          </a:prstGeom>
        </p:spPr>
      </p:pic>
      <p:pic>
        <p:nvPicPr>
          <p:cNvPr id="9" name="Picture 8" descr="Chart, line chart&#10;&#10;Description automatically generated">
            <a:extLst>
              <a:ext uri="{FF2B5EF4-FFF2-40B4-BE49-F238E27FC236}">
                <a16:creationId xmlns:a16="http://schemas.microsoft.com/office/drawing/2014/main" id="{3DC638BC-7D1F-C14F-B803-0757383B3D36}"/>
              </a:ext>
            </a:extLst>
          </p:cNvPr>
          <p:cNvPicPr>
            <a:picLocks noChangeAspect="1"/>
          </p:cNvPicPr>
          <p:nvPr/>
        </p:nvPicPr>
        <p:blipFill>
          <a:blip r:embed="rId5"/>
          <a:stretch>
            <a:fillRect/>
          </a:stretch>
        </p:blipFill>
        <p:spPr>
          <a:xfrm>
            <a:off x="484760" y="2772848"/>
            <a:ext cx="3448754" cy="1956148"/>
          </a:xfrm>
          <a:prstGeom prst="rect">
            <a:avLst/>
          </a:prstGeom>
        </p:spPr>
      </p:pic>
      <p:pic>
        <p:nvPicPr>
          <p:cNvPr id="13" name="Picture 12" descr="Chart, line chart&#10;&#10;Description automatically generated">
            <a:extLst>
              <a:ext uri="{FF2B5EF4-FFF2-40B4-BE49-F238E27FC236}">
                <a16:creationId xmlns:a16="http://schemas.microsoft.com/office/drawing/2014/main" id="{D9D3E378-FA8F-3348-B3BF-5F7B07FF443E}"/>
              </a:ext>
            </a:extLst>
          </p:cNvPr>
          <p:cNvPicPr>
            <a:picLocks noChangeAspect="1"/>
          </p:cNvPicPr>
          <p:nvPr/>
        </p:nvPicPr>
        <p:blipFill>
          <a:blip r:embed="rId6"/>
          <a:stretch>
            <a:fillRect/>
          </a:stretch>
        </p:blipFill>
        <p:spPr>
          <a:xfrm>
            <a:off x="5226756" y="817561"/>
            <a:ext cx="3448754" cy="1960150"/>
          </a:xfrm>
          <a:prstGeom prst="rect">
            <a:avLst/>
          </a:prstGeom>
        </p:spPr>
      </p:pic>
      <p:pic>
        <p:nvPicPr>
          <p:cNvPr id="15" name="Picture 14" descr="Chart, line chart&#10;&#10;Description automatically generated">
            <a:extLst>
              <a:ext uri="{FF2B5EF4-FFF2-40B4-BE49-F238E27FC236}">
                <a16:creationId xmlns:a16="http://schemas.microsoft.com/office/drawing/2014/main" id="{5B306896-7BE1-E14D-9720-33032F0E4AD0}"/>
              </a:ext>
            </a:extLst>
          </p:cNvPr>
          <p:cNvPicPr>
            <a:picLocks noChangeAspect="1"/>
          </p:cNvPicPr>
          <p:nvPr/>
        </p:nvPicPr>
        <p:blipFill>
          <a:blip r:embed="rId7"/>
          <a:stretch>
            <a:fillRect/>
          </a:stretch>
        </p:blipFill>
        <p:spPr>
          <a:xfrm>
            <a:off x="5226755" y="2772847"/>
            <a:ext cx="3448755" cy="1956149"/>
          </a:xfrm>
          <a:prstGeom prst="rect">
            <a:avLst/>
          </a:prstGeom>
        </p:spPr>
      </p:pic>
      <p:pic>
        <p:nvPicPr>
          <p:cNvPr id="17" name="Picture 16" descr="Chart, line chart&#10;&#10;Description automatically generated">
            <a:extLst>
              <a:ext uri="{FF2B5EF4-FFF2-40B4-BE49-F238E27FC236}">
                <a16:creationId xmlns:a16="http://schemas.microsoft.com/office/drawing/2014/main" id="{B5570F5C-D9DF-B242-8648-765724D24D4A}"/>
              </a:ext>
            </a:extLst>
          </p:cNvPr>
          <p:cNvPicPr>
            <a:picLocks noChangeAspect="1"/>
          </p:cNvPicPr>
          <p:nvPr/>
        </p:nvPicPr>
        <p:blipFill>
          <a:blip r:embed="rId8"/>
          <a:stretch>
            <a:fillRect/>
          </a:stretch>
        </p:blipFill>
        <p:spPr>
          <a:xfrm>
            <a:off x="5226755" y="4733962"/>
            <a:ext cx="3448756" cy="1960151"/>
          </a:xfrm>
          <a:prstGeom prst="rect">
            <a:avLst/>
          </a:prstGeom>
        </p:spPr>
      </p:pic>
      <p:sp>
        <p:nvSpPr>
          <p:cNvPr id="18" name="TextBox 17">
            <a:extLst>
              <a:ext uri="{FF2B5EF4-FFF2-40B4-BE49-F238E27FC236}">
                <a16:creationId xmlns:a16="http://schemas.microsoft.com/office/drawing/2014/main" id="{75C5C583-7B4B-E14A-AEC1-FD210D42AE53}"/>
              </a:ext>
            </a:extLst>
          </p:cNvPr>
          <p:cNvSpPr txBox="1"/>
          <p:nvPr/>
        </p:nvSpPr>
        <p:spPr>
          <a:xfrm>
            <a:off x="5226755" y="402600"/>
            <a:ext cx="3432487" cy="400110"/>
          </a:xfrm>
          <a:prstGeom prst="rect">
            <a:avLst/>
          </a:prstGeom>
          <a:noFill/>
        </p:spPr>
        <p:txBody>
          <a:bodyPr wrap="square" rtlCol="0">
            <a:spAutoFit/>
          </a:bodyPr>
          <a:lstStyle/>
          <a:p>
            <a:pPr algn="ctr"/>
            <a:r>
              <a:rPr lang="en-US" sz="2000" dirty="0">
                <a:latin typeface="PT Sans"/>
                <a:cs typeface="PT Sans"/>
              </a:rPr>
              <a:t>Parallel Sum</a:t>
            </a:r>
          </a:p>
        </p:txBody>
      </p:sp>
      <p:pic>
        <p:nvPicPr>
          <p:cNvPr id="20" name="Picture 19" descr="Chart, line chart&#10;&#10;Description automatically generated">
            <a:extLst>
              <a:ext uri="{FF2B5EF4-FFF2-40B4-BE49-F238E27FC236}">
                <a16:creationId xmlns:a16="http://schemas.microsoft.com/office/drawing/2014/main" id="{C58C37D9-AAA5-8041-BF9A-47EABB33A2C5}"/>
              </a:ext>
            </a:extLst>
          </p:cNvPr>
          <p:cNvPicPr>
            <a:picLocks noChangeAspect="1"/>
          </p:cNvPicPr>
          <p:nvPr/>
        </p:nvPicPr>
        <p:blipFill>
          <a:blip r:embed="rId9"/>
          <a:stretch>
            <a:fillRect/>
          </a:stretch>
        </p:blipFill>
        <p:spPr>
          <a:xfrm>
            <a:off x="489655" y="4728996"/>
            <a:ext cx="3427590" cy="1929742"/>
          </a:xfrm>
          <a:prstGeom prst="rect">
            <a:avLst/>
          </a:prstGeom>
        </p:spPr>
      </p:pic>
    </p:spTree>
    <p:extLst>
      <p:ext uri="{BB962C8B-B14F-4D97-AF65-F5344CB8AC3E}">
        <p14:creationId xmlns:p14="http://schemas.microsoft.com/office/powerpoint/2010/main" val="2017513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Conclusions &amp; Future Work</a:t>
            </a:r>
          </a:p>
        </p:txBody>
      </p:sp>
      <p:sp>
        <p:nvSpPr>
          <p:cNvPr id="6" name="TextBox 5"/>
          <p:cNvSpPr txBox="1"/>
          <p:nvPr/>
        </p:nvSpPr>
        <p:spPr>
          <a:xfrm>
            <a:off x="209867" y="1211910"/>
            <a:ext cx="4155400" cy="393954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000" dirty="0">
                <a:latin typeface="PT Sans"/>
                <a:cs typeface="PT Sans"/>
              </a:rPr>
              <a:t>Core directives, clauses, functions implemented</a:t>
            </a:r>
          </a:p>
          <a:p>
            <a:pPr marL="342900" indent="-342900">
              <a:spcAft>
                <a:spcPts val="1200"/>
              </a:spcAft>
              <a:buFont typeface="Arial" panose="020B0604020202020204" pitchFamily="34" charset="0"/>
              <a:buChar char="•"/>
            </a:pPr>
            <a:r>
              <a:rPr lang="en-US" sz="2000" dirty="0">
                <a:latin typeface="PT Sans"/>
                <a:cs typeface="PT Sans"/>
              </a:rPr>
              <a:t>Fit OpenMP style/syntax to Python conventions</a:t>
            </a:r>
          </a:p>
          <a:p>
            <a:pPr marL="342900" indent="-342900">
              <a:spcAft>
                <a:spcPts val="1200"/>
              </a:spcAft>
              <a:buFont typeface="Arial" panose="020B0604020202020204" pitchFamily="34" charset="0"/>
              <a:buChar char="•"/>
            </a:pPr>
            <a:r>
              <a:rPr lang="en-US" sz="2000" dirty="0">
                <a:latin typeface="PT Sans"/>
                <a:cs typeface="PT Sans"/>
              </a:rPr>
              <a:t>Tested performance with two microbenchmarks</a:t>
            </a:r>
          </a:p>
          <a:p>
            <a:pPr marL="342900" indent="-342900">
              <a:spcAft>
                <a:spcPts val="1200"/>
              </a:spcAft>
              <a:buFont typeface="Arial" panose="020B0604020202020204" pitchFamily="34" charset="0"/>
              <a:buChar char="•"/>
            </a:pPr>
            <a:r>
              <a:rPr lang="en-US" sz="2000" dirty="0">
                <a:latin typeface="PT Sans"/>
                <a:cs typeface="PT Sans"/>
              </a:rPr>
              <a:t>Results adequate for teaching parallel concepts</a:t>
            </a:r>
          </a:p>
          <a:p>
            <a:pPr marL="342900" indent="-342900">
              <a:spcAft>
                <a:spcPts val="1200"/>
              </a:spcAft>
              <a:buFont typeface="Arial" panose="020B0604020202020204" pitchFamily="34" charset="0"/>
              <a:buChar char="•"/>
            </a:pPr>
            <a:endParaRPr lang="en-US" sz="2000" dirty="0">
              <a:latin typeface="PT Sans"/>
              <a:cs typeface="PT Sans"/>
            </a:endParaRPr>
          </a:p>
          <a:p>
            <a:pPr marL="342900" indent="-342900">
              <a:spcAft>
                <a:spcPts val="1200"/>
              </a:spcAft>
              <a:buFont typeface="Arial" panose="020B0604020202020204" pitchFamily="34" charset="0"/>
              <a:buChar char="•"/>
            </a:pPr>
            <a:endParaRPr lang="en-US" sz="2000" dirty="0">
              <a:latin typeface="PT Sans"/>
              <a:cs typeface="PT Sans"/>
            </a:endParaRPr>
          </a:p>
        </p:txBody>
      </p:sp>
      <p:sp>
        <p:nvSpPr>
          <p:cNvPr id="5" name="TextBox 4">
            <a:extLst>
              <a:ext uri="{FF2B5EF4-FFF2-40B4-BE49-F238E27FC236}">
                <a16:creationId xmlns:a16="http://schemas.microsoft.com/office/drawing/2014/main" id="{CD27633E-C7DF-D647-B13C-F8887456E745}"/>
              </a:ext>
            </a:extLst>
          </p:cNvPr>
          <p:cNvSpPr txBox="1"/>
          <p:nvPr/>
        </p:nvSpPr>
        <p:spPr>
          <a:xfrm>
            <a:off x="4778735" y="1215222"/>
            <a:ext cx="4155400" cy="301621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000" dirty="0">
                <a:latin typeface="PT Sans"/>
                <a:cs typeface="PT Sans"/>
              </a:rPr>
              <a:t>Extensive user testing</a:t>
            </a:r>
          </a:p>
          <a:p>
            <a:pPr marL="342900" indent="-342900">
              <a:spcAft>
                <a:spcPts val="1200"/>
              </a:spcAft>
              <a:buFont typeface="Arial" panose="020B0604020202020204" pitchFamily="34" charset="0"/>
              <a:buChar char="•"/>
            </a:pPr>
            <a:r>
              <a:rPr lang="en-US" sz="2000" dirty="0">
                <a:latin typeface="PT Sans"/>
                <a:cs typeface="PT Sans"/>
              </a:rPr>
              <a:t>Test with IDEs</a:t>
            </a:r>
          </a:p>
          <a:p>
            <a:pPr marL="342900" indent="-342900">
              <a:spcAft>
                <a:spcPts val="1200"/>
              </a:spcAft>
              <a:buFont typeface="Arial" panose="020B0604020202020204" pitchFamily="34" charset="0"/>
              <a:buChar char="•"/>
            </a:pPr>
            <a:r>
              <a:rPr lang="en-US" sz="2000" dirty="0">
                <a:latin typeface="PT Sans"/>
                <a:cs typeface="PT Sans"/>
              </a:rPr>
              <a:t>Investigate performance, more benchmarks</a:t>
            </a:r>
          </a:p>
          <a:p>
            <a:pPr marL="342900" indent="-342900">
              <a:spcAft>
                <a:spcPts val="1200"/>
              </a:spcAft>
              <a:buFont typeface="Arial" panose="020B0604020202020204" pitchFamily="34" charset="0"/>
              <a:buChar char="•"/>
            </a:pPr>
            <a:r>
              <a:rPr lang="en-US" sz="2000" dirty="0">
                <a:latin typeface="PT Sans"/>
                <a:cs typeface="PT Sans"/>
              </a:rPr>
              <a:t>Add more functionality</a:t>
            </a:r>
          </a:p>
          <a:p>
            <a:pPr marL="342900" indent="-342900">
              <a:spcAft>
                <a:spcPts val="1200"/>
              </a:spcAft>
              <a:buFont typeface="Arial" panose="020B0604020202020204" pitchFamily="34" charset="0"/>
              <a:buChar char="•"/>
            </a:pPr>
            <a:r>
              <a:rPr lang="en-US" sz="2000" dirty="0">
                <a:latin typeface="PT Sans"/>
                <a:cs typeface="PT Sans"/>
              </a:rPr>
              <a:t>Iterative improvement</a:t>
            </a:r>
          </a:p>
          <a:p>
            <a:pPr marL="342900" indent="-342900">
              <a:spcAft>
                <a:spcPts val="1200"/>
              </a:spcAft>
              <a:buFont typeface="Arial" panose="020B0604020202020204" pitchFamily="34" charset="0"/>
              <a:buChar char="•"/>
            </a:pPr>
            <a:endParaRPr lang="en-US" sz="2000" dirty="0">
              <a:latin typeface="PT Sans"/>
              <a:cs typeface="PT Sans"/>
            </a:endParaRPr>
          </a:p>
        </p:txBody>
      </p:sp>
    </p:spTree>
    <p:extLst>
      <p:ext uri="{BB962C8B-B14F-4D97-AF65-F5344CB8AC3E}">
        <p14:creationId xmlns:p14="http://schemas.microsoft.com/office/powerpoint/2010/main" val="3183701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291990" y="1764569"/>
            <a:ext cx="2560020" cy="646331"/>
          </a:xfrm>
          <a:prstGeom prst="rect">
            <a:avLst/>
          </a:prstGeom>
          <a:noFill/>
        </p:spPr>
        <p:txBody>
          <a:bodyPr wrap="square" rtlCol="0">
            <a:spAutoFit/>
          </a:bodyPr>
          <a:lstStyle/>
          <a:p>
            <a:pPr>
              <a:spcAft>
                <a:spcPts val="2400"/>
              </a:spcAft>
            </a:pPr>
            <a:r>
              <a:rPr lang="en-US" sz="3600" dirty="0">
                <a:latin typeface="PT Sans"/>
                <a:cs typeface="PT Sans"/>
              </a:rPr>
              <a:t>Thank you!</a:t>
            </a:r>
          </a:p>
        </p:txBody>
      </p:sp>
    </p:spTree>
    <p:extLst>
      <p:ext uri="{BB962C8B-B14F-4D97-AF65-F5344CB8AC3E}">
        <p14:creationId xmlns:p14="http://schemas.microsoft.com/office/powerpoint/2010/main" val="3596259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References</a:t>
            </a:r>
          </a:p>
        </p:txBody>
      </p:sp>
      <p:sp>
        <p:nvSpPr>
          <p:cNvPr id="8" name="TextBox 7">
            <a:extLst>
              <a:ext uri="{FF2B5EF4-FFF2-40B4-BE49-F238E27FC236}">
                <a16:creationId xmlns:a16="http://schemas.microsoft.com/office/drawing/2014/main" id="{3D579452-6AA7-495A-A58B-A050543CAE6B}"/>
              </a:ext>
            </a:extLst>
          </p:cNvPr>
          <p:cNvSpPr txBox="1"/>
          <p:nvPr/>
        </p:nvSpPr>
        <p:spPr>
          <a:xfrm>
            <a:off x="345344" y="808592"/>
            <a:ext cx="7503256" cy="5570756"/>
          </a:xfrm>
          <a:prstGeom prst="rect">
            <a:avLst/>
          </a:prstGeom>
          <a:noFill/>
        </p:spPr>
        <p:txBody>
          <a:bodyPr wrap="square" rtlCol="0">
            <a:spAutoFit/>
          </a:bodyPr>
          <a:lstStyle/>
          <a:p>
            <a:pPr marL="457200" indent="-228600">
              <a:spcAft>
                <a:spcPts val="1200"/>
              </a:spcAft>
            </a:pPr>
            <a:r>
              <a:rPr lang="en-US" sz="1200" dirty="0"/>
              <a:t>[1] D. J. Ernst and D. E. Stevenson, “Concurrent cs: preparing students for a multicore world,” in Proceedings of the 13th annual conference on Innovation and technology in computer science education, pp. 230–234, 2008. </a:t>
            </a:r>
          </a:p>
          <a:p>
            <a:pPr marL="457200" indent="-228600">
              <a:spcAft>
                <a:spcPts val="1200"/>
              </a:spcAft>
            </a:pPr>
            <a:r>
              <a:rPr lang="en-US" sz="1200" dirty="0"/>
              <a:t>[2] Y. Ko, B. </a:t>
            </a:r>
            <a:r>
              <a:rPr lang="en-US" sz="1200" dirty="0" err="1"/>
              <a:t>Burgstaller</a:t>
            </a:r>
            <a:r>
              <a:rPr lang="en-US" sz="1200" dirty="0"/>
              <a:t>, and B. Scholz, “Parallel from the beginning: The case for multicore programming in </a:t>
            </a:r>
            <a:r>
              <a:rPr lang="en-US" sz="1200" dirty="0" err="1"/>
              <a:t>thecomputer</a:t>
            </a:r>
            <a:r>
              <a:rPr lang="en-US" sz="1200" dirty="0"/>
              <a:t> science undergraduate curriculum,” in Proceeding of the 44th ACM technical symposium on Computer science education, pp. 415–420, 2013. [3] J. C. Adams, “Injecting parallel computing into cs2,” in Proceedings of the 45th ACM technical symposium on Computer science education, pp. 277–282, 2014. </a:t>
            </a:r>
          </a:p>
          <a:p>
            <a:pPr marL="457200" indent="-228600">
              <a:spcAft>
                <a:spcPts val="1200"/>
              </a:spcAft>
            </a:pPr>
            <a:r>
              <a:rPr lang="en-US" sz="1200" dirty="0"/>
              <a:t>[4] B. </a:t>
            </a:r>
            <a:r>
              <a:rPr lang="en-US" sz="1200" dirty="0" err="1"/>
              <a:t>Neelima</a:t>
            </a:r>
            <a:r>
              <a:rPr lang="en-US" sz="1200" dirty="0"/>
              <a:t> and J. Li, “Introducing high performance computing concepts into engineering undergraduate curriculum: a success story,” in Proceedings of the Workshop on Education for High-Performance Computing, pp. 1–8, 2015. </a:t>
            </a:r>
          </a:p>
          <a:p>
            <a:pPr marL="457200" indent="-228600">
              <a:spcAft>
                <a:spcPts val="1200"/>
              </a:spcAft>
            </a:pPr>
            <a:r>
              <a:rPr lang="en-US" sz="1200" dirty="0"/>
              <a:t>[5] J. R. Graham, “Integrating parallel programming techniques into traditional computer science curricula,” ACM SIGCSE Bulletin, vol. 39, no. 4, pp. 75–78, 2007. </a:t>
            </a:r>
          </a:p>
          <a:p>
            <a:pPr marL="457200" indent="-228600">
              <a:spcAft>
                <a:spcPts val="1200"/>
              </a:spcAft>
            </a:pPr>
            <a:r>
              <a:rPr lang="en-US" sz="1200" dirty="0"/>
              <a:t>[6] R. Brown and E. Shoop, “</a:t>
            </a:r>
            <a:r>
              <a:rPr lang="en-US" sz="1200" dirty="0" err="1"/>
              <a:t>Csinparallel</a:t>
            </a:r>
            <a:r>
              <a:rPr lang="en-US" sz="1200" dirty="0"/>
              <a:t> and synergy for rapid incremental addition of </a:t>
            </a:r>
            <a:r>
              <a:rPr lang="en-US" sz="1200" dirty="0" err="1"/>
              <a:t>pdc</a:t>
            </a:r>
            <a:r>
              <a:rPr lang="en-US" sz="1200" dirty="0"/>
              <a:t> into cs curricula,” in 2012 IEEE 26th International Parallel and Distributed Processing Symposium Workshops &amp; PhD Forum, pp. 1329–1334, IEEE, 2012. </a:t>
            </a:r>
          </a:p>
          <a:p>
            <a:pPr marL="457200" indent="-228600">
              <a:spcAft>
                <a:spcPts val="1200"/>
              </a:spcAft>
            </a:pPr>
            <a:r>
              <a:rPr lang="en-US" sz="1200" dirty="0"/>
              <a:t>[7] R. Brown and E. Shoop, “Modules in community: injecting more parallelism into computer science curricula,” in Proceedings of the 42nd ACM technical symposium on Computer science education, pp. 447–452, 2011. </a:t>
            </a:r>
          </a:p>
          <a:p>
            <a:pPr marL="457200" indent="-228600">
              <a:spcAft>
                <a:spcPts val="1200"/>
              </a:spcAft>
            </a:pPr>
            <a:r>
              <a:rPr lang="en-US" sz="1200" dirty="0"/>
              <a:t>[8] J. Adams, R. Brown, and E. Shoop, “Patterns and exemplars: Compelling strategies for teaching parallel and distributed computing to cs undergraduates,” in 2013 IEEE International Symposium on Parallel &amp; Distributed Processing, Workshops and </a:t>
            </a:r>
            <a:r>
              <a:rPr lang="en-US" sz="1200" dirty="0" err="1"/>
              <a:t>Phd</a:t>
            </a:r>
            <a:r>
              <a:rPr lang="en-US" sz="1200" dirty="0"/>
              <a:t> Forum, pp. 1244– 1251, IEEE, 2013. </a:t>
            </a:r>
          </a:p>
          <a:p>
            <a:pPr marL="457200" indent="-228600">
              <a:spcAft>
                <a:spcPts val="1200"/>
              </a:spcAft>
            </a:pPr>
            <a:r>
              <a:rPr lang="en-US" sz="1200" dirty="0"/>
              <a:t>[9] W. Ahmed, M. M. </a:t>
            </a:r>
            <a:r>
              <a:rPr lang="en-US" sz="1200" dirty="0" err="1"/>
              <a:t>Muthaher</a:t>
            </a:r>
            <a:r>
              <a:rPr lang="en-US" sz="1200" dirty="0"/>
              <a:t>, and J. M. Basheer, “Introducing high performance computing (</a:t>
            </a:r>
            <a:r>
              <a:rPr lang="en-US" sz="1200" dirty="0" err="1"/>
              <a:t>hpc</a:t>
            </a:r>
            <a:r>
              <a:rPr lang="en-US" sz="1200" dirty="0"/>
              <a:t>) concepts in institutions with an absence of </a:t>
            </a:r>
            <a:r>
              <a:rPr lang="en-US" sz="1200" dirty="0" err="1"/>
              <a:t>hpc</a:t>
            </a:r>
            <a:r>
              <a:rPr lang="en-US" sz="1200" dirty="0"/>
              <a:t> culture,” in 2013 Sixth International Conference on Contemporary Computing (IC3), pp. 274–277, IEEE, 2013. </a:t>
            </a:r>
          </a:p>
          <a:p>
            <a:pPr marL="457200" indent="-228600">
              <a:spcAft>
                <a:spcPts val="1200"/>
              </a:spcAft>
            </a:pPr>
            <a:endParaRPr lang="en-US" sz="1200" dirty="0"/>
          </a:p>
        </p:txBody>
      </p:sp>
    </p:spTree>
    <p:extLst>
      <p:ext uri="{BB962C8B-B14F-4D97-AF65-F5344CB8AC3E}">
        <p14:creationId xmlns:p14="http://schemas.microsoft.com/office/powerpoint/2010/main" val="358069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Background</a:t>
            </a:r>
          </a:p>
        </p:txBody>
      </p:sp>
      <p:sp>
        <p:nvSpPr>
          <p:cNvPr id="6" name="TextBox 5"/>
          <p:cNvSpPr txBox="1"/>
          <p:nvPr/>
        </p:nvSpPr>
        <p:spPr>
          <a:xfrm>
            <a:off x="619626" y="1046746"/>
            <a:ext cx="4978489" cy="1800493"/>
          </a:xfrm>
          <a:prstGeom prst="rect">
            <a:avLst/>
          </a:prstGeom>
          <a:noFill/>
        </p:spPr>
        <p:txBody>
          <a:bodyPr wrap="square" rtlCol="0">
            <a:spAutoFit/>
          </a:bodyPr>
          <a:lstStyle/>
          <a:p>
            <a:pPr marL="342900" indent="-342900">
              <a:spcAft>
                <a:spcPts val="1800"/>
              </a:spcAft>
              <a:buFont typeface="Arial" panose="020B0604020202020204" pitchFamily="34" charset="0"/>
              <a:buChar char="•"/>
            </a:pPr>
            <a:r>
              <a:rPr lang="en-US" sz="2400" dirty="0">
                <a:latin typeface="PT Sans"/>
                <a:cs typeface="PT Sans"/>
              </a:rPr>
              <a:t>Multi-core computing has become the standard</a:t>
            </a:r>
          </a:p>
          <a:p>
            <a:pPr marL="342900" indent="-342900">
              <a:spcAft>
                <a:spcPts val="1800"/>
              </a:spcAft>
              <a:buFont typeface="Arial" panose="020B0604020202020204" pitchFamily="34" charset="0"/>
              <a:buChar char="•"/>
            </a:pPr>
            <a:r>
              <a:rPr lang="en-US" sz="2400" dirty="0">
                <a:latin typeface="PT Sans"/>
                <a:cs typeface="PT Sans"/>
              </a:rPr>
              <a:t>Essentially all hardware is parallel</a:t>
            </a:r>
          </a:p>
        </p:txBody>
      </p:sp>
      <p:grpSp>
        <p:nvGrpSpPr>
          <p:cNvPr id="1061" name="Group 1060">
            <a:extLst>
              <a:ext uri="{FF2B5EF4-FFF2-40B4-BE49-F238E27FC236}">
                <a16:creationId xmlns:a16="http://schemas.microsoft.com/office/drawing/2014/main" id="{FA946963-F7E8-CD47-A180-5DC8E9226EC6}"/>
              </a:ext>
            </a:extLst>
          </p:cNvPr>
          <p:cNvGrpSpPr/>
          <p:nvPr/>
        </p:nvGrpSpPr>
        <p:grpSpPr>
          <a:xfrm>
            <a:off x="5970783" y="808592"/>
            <a:ext cx="2553591" cy="2235537"/>
            <a:chOff x="5598115" y="1046746"/>
            <a:chExt cx="2553591" cy="2235537"/>
          </a:xfrm>
        </p:grpSpPr>
        <p:sp>
          <p:nvSpPr>
            <p:cNvPr id="2" name="Rounded Rectangle 1">
              <a:extLst>
                <a:ext uri="{FF2B5EF4-FFF2-40B4-BE49-F238E27FC236}">
                  <a16:creationId xmlns:a16="http://schemas.microsoft.com/office/drawing/2014/main" id="{8FF0A7C1-765D-EB4E-967F-E41DB2E3A143}"/>
                </a:ext>
              </a:extLst>
            </p:cNvPr>
            <p:cNvSpPr/>
            <p:nvPr/>
          </p:nvSpPr>
          <p:spPr>
            <a:xfrm>
              <a:off x="5802626" y="1238391"/>
              <a:ext cx="2153653" cy="184684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CFB327C5-5055-454D-8032-6F24C9A75BB7}"/>
                </a:ext>
              </a:extLst>
            </p:cNvPr>
            <p:cNvSpPr/>
            <p:nvPr/>
          </p:nvSpPr>
          <p:spPr>
            <a:xfrm>
              <a:off x="6104419" y="1395809"/>
              <a:ext cx="619626" cy="721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83432E52-E9E1-154E-89CE-15418998086C}"/>
                </a:ext>
              </a:extLst>
            </p:cNvPr>
            <p:cNvSpPr/>
            <p:nvPr/>
          </p:nvSpPr>
          <p:spPr>
            <a:xfrm>
              <a:off x="7032855" y="2240523"/>
              <a:ext cx="619626" cy="721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B32066E-9BD8-D144-8725-4C5D12859D82}"/>
                </a:ext>
              </a:extLst>
            </p:cNvPr>
            <p:cNvSpPr/>
            <p:nvPr/>
          </p:nvSpPr>
          <p:spPr>
            <a:xfrm>
              <a:off x="7032855" y="1395809"/>
              <a:ext cx="619626" cy="721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4FD2540C-8401-DF4F-B7BF-FA7CB9C99E91}"/>
                </a:ext>
              </a:extLst>
            </p:cNvPr>
            <p:cNvSpPr txBox="1"/>
            <p:nvPr/>
          </p:nvSpPr>
          <p:spPr>
            <a:xfrm>
              <a:off x="6135149" y="1621130"/>
              <a:ext cx="558166" cy="261610"/>
            </a:xfrm>
            <a:prstGeom prst="rect">
              <a:avLst/>
            </a:prstGeom>
            <a:noFill/>
          </p:spPr>
          <p:txBody>
            <a:bodyPr wrap="none" rtlCol="0">
              <a:spAutoFit/>
            </a:bodyPr>
            <a:lstStyle/>
            <a:p>
              <a:pPr algn="ctr"/>
              <a:r>
                <a:rPr lang="en-US" sz="1100" dirty="0"/>
                <a:t>Core 1</a:t>
              </a:r>
            </a:p>
          </p:txBody>
        </p:sp>
        <p:sp>
          <p:nvSpPr>
            <p:cNvPr id="11" name="TextBox 10">
              <a:extLst>
                <a:ext uri="{FF2B5EF4-FFF2-40B4-BE49-F238E27FC236}">
                  <a16:creationId xmlns:a16="http://schemas.microsoft.com/office/drawing/2014/main" id="{D63A3991-9647-B247-AD7F-9389A825989D}"/>
                </a:ext>
              </a:extLst>
            </p:cNvPr>
            <p:cNvSpPr txBox="1"/>
            <p:nvPr/>
          </p:nvSpPr>
          <p:spPr>
            <a:xfrm>
              <a:off x="6135149" y="2465123"/>
              <a:ext cx="558166" cy="261610"/>
            </a:xfrm>
            <a:prstGeom prst="rect">
              <a:avLst/>
            </a:prstGeom>
            <a:noFill/>
          </p:spPr>
          <p:txBody>
            <a:bodyPr wrap="none" rtlCol="0">
              <a:spAutoFit/>
            </a:bodyPr>
            <a:lstStyle/>
            <a:p>
              <a:pPr algn="ctr"/>
              <a:r>
                <a:rPr lang="en-US" sz="1100" dirty="0"/>
                <a:t>Core 3</a:t>
              </a:r>
            </a:p>
          </p:txBody>
        </p:sp>
        <p:sp>
          <p:nvSpPr>
            <p:cNvPr id="14" name="Rectangle 13">
              <a:extLst>
                <a:ext uri="{FF2B5EF4-FFF2-40B4-BE49-F238E27FC236}">
                  <a16:creationId xmlns:a16="http://schemas.microsoft.com/office/drawing/2014/main" id="{BEB317EB-C5F9-5D47-A6AA-8B344A24133B}"/>
                </a:ext>
              </a:extLst>
            </p:cNvPr>
            <p:cNvSpPr/>
            <p:nvPr/>
          </p:nvSpPr>
          <p:spPr>
            <a:xfrm>
              <a:off x="6104419" y="2240523"/>
              <a:ext cx="619626" cy="7218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8EA3F644-4276-2645-8772-1C9648EF8D94}"/>
                </a:ext>
              </a:extLst>
            </p:cNvPr>
            <p:cNvSpPr txBox="1"/>
            <p:nvPr/>
          </p:nvSpPr>
          <p:spPr>
            <a:xfrm>
              <a:off x="7063585" y="2480725"/>
              <a:ext cx="558166" cy="261610"/>
            </a:xfrm>
            <a:prstGeom prst="rect">
              <a:avLst/>
            </a:prstGeom>
            <a:noFill/>
          </p:spPr>
          <p:txBody>
            <a:bodyPr wrap="none" rtlCol="0">
              <a:spAutoFit/>
            </a:bodyPr>
            <a:lstStyle/>
            <a:p>
              <a:pPr algn="ctr"/>
              <a:r>
                <a:rPr lang="en-US" sz="1100" dirty="0"/>
                <a:t>Core 4</a:t>
              </a:r>
            </a:p>
          </p:txBody>
        </p:sp>
        <p:sp>
          <p:nvSpPr>
            <p:cNvPr id="13" name="TextBox 12">
              <a:extLst>
                <a:ext uri="{FF2B5EF4-FFF2-40B4-BE49-F238E27FC236}">
                  <a16:creationId xmlns:a16="http://schemas.microsoft.com/office/drawing/2014/main" id="{FCA36671-53D0-AE40-A1CE-465E70EED3EB}"/>
                </a:ext>
              </a:extLst>
            </p:cNvPr>
            <p:cNvSpPr txBox="1"/>
            <p:nvPr/>
          </p:nvSpPr>
          <p:spPr>
            <a:xfrm>
              <a:off x="7063585" y="1621130"/>
              <a:ext cx="558166" cy="261610"/>
            </a:xfrm>
            <a:prstGeom prst="rect">
              <a:avLst/>
            </a:prstGeom>
            <a:noFill/>
          </p:spPr>
          <p:txBody>
            <a:bodyPr wrap="none" rtlCol="0">
              <a:spAutoFit/>
            </a:bodyPr>
            <a:lstStyle/>
            <a:p>
              <a:pPr algn="ctr"/>
              <a:r>
                <a:rPr lang="en-US" sz="1100" dirty="0"/>
                <a:t>Core 2</a:t>
              </a:r>
            </a:p>
          </p:txBody>
        </p:sp>
        <p:sp>
          <p:nvSpPr>
            <p:cNvPr id="10" name="Rounded Rectangle 9">
              <a:extLst>
                <a:ext uri="{FF2B5EF4-FFF2-40B4-BE49-F238E27FC236}">
                  <a16:creationId xmlns:a16="http://schemas.microsoft.com/office/drawing/2014/main" id="{898C26E9-56A7-654C-B311-735AB8AFED3A}"/>
                </a:ext>
              </a:extLst>
            </p:cNvPr>
            <p:cNvSpPr/>
            <p:nvPr/>
          </p:nvSpPr>
          <p:spPr>
            <a:xfrm>
              <a:off x="6856592" y="105066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753B0D9A-15BC-3C48-84EC-7E54FF1FE716}"/>
                </a:ext>
              </a:extLst>
            </p:cNvPr>
            <p:cNvSpPr/>
            <p:nvPr/>
          </p:nvSpPr>
          <p:spPr>
            <a:xfrm>
              <a:off x="6651555" y="105066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5C9F44D7-0351-E04C-A4B1-F5591E700B9B}"/>
                </a:ext>
              </a:extLst>
            </p:cNvPr>
            <p:cNvSpPr/>
            <p:nvPr/>
          </p:nvSpPr>
          <p:spPr>
            <a:xfrm>
              <a:off x="7064587" y="1052069"/>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F0DF5289-1E85-6545-B92E-5A4F4E4231A9}"/>
                </a:ext>
              </a:extLst>
            </p:cNvPr>
            <p:cNvSpPr/>
            <p:nvPr/>
          </p:nvSpPr>
          <p:spPr>
            <a:xfrm>
              <a:off x="6441593" y="1051261"/>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A222B4F7-8BCC-F340-B3D8-14753AC90278}"/>
                </a:ext>
              </a:extLst>
            </p:cNvPr>
            <p:cNvSpPr/>
            <p:nvPr/>
          </p:nvSpPr>
          <p:spPr>
            <a:xfrm>
              <a:off x="7271591" y="104674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4638DCD3-830D-BB45-81AD-3D8C32B19B82}"/>
                </a:ext>
              </a:extLst>
            </p:cNvPr>
            <p:cNvSpPr/>
            <p:nvPr/>
          </p:nvSpPr>
          <p:spPr>
            <a:xfrm>
              <a:off x="6238523" y="104674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F5E1C17E-5288-5745-A434-CE9687C69779}"/>
                </a:ext>
              </a:extLst>
            </p:cNvPr>
            <p:cNvSpPr/>
            <p:nvPr/>
          </p:nvSpPr>
          <p:spPr>
            <a:xfrm>
              <a:off x="7473531" y="104674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668B4003-5B64-F54C-AB83-3E9B7A53FE94}"/>
                </a:ext>
              </a:extLst>
            </p:cNvPr>
            <p:cNvSpPr/>
            <p:nvPr/>
          </p:nvSpPr>
          <p:spPr>
            <a:xfrm>
              <a:off x="6856592" y="309315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D1F159E3-03A5-F642-9E96-08997DEB7F78}"/>
                </a:ext>
              </a:extLst>
            </p:cNvPr>
            <p:cNvSpPr/>
            <p:nvPr/>
          </p:nvSpPr>
          <p:spPr>
            <a:xfrm>
              <a:off x="6651555" y="3093154"/>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0EF47E84-E9DF-F443-AF63-979280B5EFBF}"/>
                </a:ext>
              </a:extLst>
            </p:cNvPr>
            <p:cNvSpPr/>
            <p:nvPr/>
          </p:nvSpPr>
          <p:spPr>
            <a:xfrm>
              <a:off x="7064587" y="3094558"/>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5CA177E9-E7F1-C64E-93CB-A6719C26F0F2}"/>
                </a:ext>
              </a:extLst>
            </p:cNvPr>
            <p:cNvSpPr/>
            <p:nvPr/>
          </p:nvSpPr>
          <p:spPr>
            <a:xfrm>
              <a:off x="6441593" y="3093750"/>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9DA4082F-6462-464E-B4BF-204E674E9892}"/>
                </a:ext>
              </a:extLst>
            </p:cNvPr>
            <p:cNvSpPr/>
            <p:nvPr/>
          </p:nvSpPr>
          <p:spPr>
            <a:xfrm>
              <a:off x="7271591" y="308923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88044988-7D46-174D-96FE-ADB9014596B5}"/>
                </a:ext>
              </a:extLst>
            </p:cNvPr>
            <p:cNvSpPr/>
            <p:nvPr/>
          </p:nvSpPr>
          <p:spPr>
            <a:xfrm>
              <a:off x="6238523" y="308923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86E24A8A-770C-5D41-BAE4-82DDD1328AB9}"/>
                </a:ext>
              </a:extLst>
            </p:cNvPr>
            <p:cNvSpPr/>
            <p:nvPr/>
          </p:nvSpPr>
          <p:spPr>
            <a:xfrm>
              <a:off x="7473531" y="308923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07AE7B1B-5F5F-8145-8DDB-D352C369E3EB}"/>
                </a:ext>
              </a:extLst>
            </p:cNvPr>
            <p:cNvSpPr/>
            <p:nvPr/>
          </p:nvSpPr>
          <p:spPr>
            <a:xfrm rot="5400000">
              <a:off x="5669119" y="2450354"/>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EBDA6F74-0AA9-1A4C-B563-A8E3A2AF72A7}"/>
                </a:ext>
              </a:extLst>
            </p:cNvPr>
            <p:cNvSpPr/>
            <p:nvPr/>
          </p:nvSpPr>
          <p:spPr>
            <a:xfrm rot="5400000">
              <a:off x="5669120" y="185599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BECC678E-5ABD-044F-B6FF-1AF914CE1458}"/>
                </a:ext>
              </a:extLst>
            </p:cNvPr>
            <p:cNvSpPr/>
            <p:nvPr/>
          </p:nvSpPr>
          <p:spPr>
            <a:xfrm rot="5400000">
              <a:off x="5669118" y="166589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6DF05F4D-09AA-4943-89F0-DC6FF3015A28}"/>
                </a:ext>
              </a:extLst>
            </p:cNvPr>
            <p:cNvSpPr/>
            <p:nvPr/>
          </p:nvSpPr>
          <p:spPr>
            <a:xfrm rot="5400000">
              <a:off x="5669121" y="225223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5097522B-D270-3040-9C60-8BA46F65E510}"/>
                </a:ext>
              </a:extLst>
            </p:cNvPr>
            <p:cNvSpPr/>
            <p:nvPr/>
          </p:nvSpPr>
          <p:spPr>
            <a:xfrm rot="5400000">
              <a:off x="5677511" y="1459759"/>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219A4186-D84C-E840-96C7-D9AD0CB54C34}"/>
                </a:ext>
              </a:extLst>
            </p:cNvPr>
            <p:cNvSpPr/>
            <p:nvPr/>
          </p:nvSpPr>
          <p:spPr>
            <a:xfrm rot="5400000">
              <a:off x="5669118" y="205411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137325CE-F736-414E-8D7E-925B04D2CE91}"/>
                </a:ext>
              </a:extLst>
            </p:cNvPr>
            <p:cNvSpPr/>
            <p:nvPr/>
          </p:nvSpPr>
          <p:spPr>
            <a:xfrm rot="5400000">
              <a:off x="5669119" y="2648473"/>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0F6C59E5-13E5-A240-9BA3-032A35B836E2}"/>
                </a:ext>
              </a:extLst>
            </p:cNvPr>
            <p:cNvSpPr/>
            <p:nvPr/>
          </p:nvSpPr>
          <p:spPr>
            <a:xfrm rot="5400000">
              <a:off x="8026592" y="2450354"/>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19A3507B-CC26-8C4D-893F-4B1BD005BA68}"/>
                </a:ext>
              </a:extLst>
            </p:cNvPr>
            <p:cNvSpPr/>
            <p:nvPr/>
          </p:nvSpPr>
          <p:spPr>
            <a:xfrm rot="5400000">
              <a:off x="8026593" y="185599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5224974B-2864-334F-9243-BD76722322CD}"/>
                </a:ext>
              </a:extLst>
            </p:cNvPr>
            <p:cNvSpPr/>
            <p:nvPr/>
          </p:nvSpPr>
          <p:spPr>
            <a:xfrm rot="5400000">
              <a:off x="8026591" y="1665897"/>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0D654EB7-2E8E-D94F-98B6-A8173FBCCAF0}"/>
                </a:ext>
              </a:extLst>
            </p:cNvPr>
            <p:cNvSpPr/>
            <p:nvPr/>
          </p:nvSpPr>
          <p:spPr>
            <a:xfrm rot="5400000">
              <a:off x="8026594" y="2252235"/>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2" name="Rounded Rectangle 71">
              <a:extLst>
                <a:ext uri="{FF2B5EF4-FFF2-40B4-BE49-F238E27FC236}">
                  <a16:creationId xmlns:a16="http://schemas.microsoft.com/office/drawing/2014/main" id="{838DFB0B-D597-084B-A03A-62BA432C4F52}"/>
                </a:ext>
              </a:extLst>
            </p:cNvPr>
            <p:cNvSpPr/>
            <p:nvPr/>
          </p:nvSpPr>
          <p:spPr>
            <a:xfrm rot="5400000">
              <a:off x="8034984" y="1459759"/>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3" name="Rounded Rectangle 72">
              <a:extLst>
                <a:ext uri="{FF2B5EF4-FFF2-40B4-BE49-F238E27FC236}">
                  <a16:creationId xmlns:a16="http://schemas.microsoft.com/office/drawing/2014/main" id="{7BB8E1F7-2FC7-5547-8BF8-4ED2289472B3}"/>
                </a:ext>
              </a:extLst>
            </p:cNvPr>
            <p:cNvSpPr/>
            <p:nvPr/>
          </p:nvSpPr>
          <p:spPr>
            <a:xfrm rot="5400000">
              <a:off x="8026591" y="2054116"/>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4" name="Rounded Rectangle 73">
              <a:extLst>
                <a:ext uri="{FF2B5EF4-FFF2-40B4-BE49-F238E27FC236}">
                  <a16:creationId xmlns:a16="http://schemas.microsoft.com/office/drawing/2014/main" id="{78DCA173-0D28-1146-9EB8-4149C571942C}"/>
                </a:ext>
              </a:extLst>
            </p:cNvPr>
            <p:cNvSpPr/>
            <p:nvPr/>
          </p:nvSpPr>
          <p:spPr>
            <a:xfrm rot="5400000">
              <a:off x="8026592" y="2648473"/>
              <a:ext cx="45719" cy="187725"/>
            </a:xfrm>
            <a:prstGeom prst="round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86BBC64-FBDD-8F4E-9807-3814FD0A8314}"/>
                </a:ext>
              </a:extLst>
            </p:cNvPr>
            <p:cNvSpPr txBox="1"/>
            <p:nvPr/>
          </p:nvSpPr>
          <p:spPr>
            <a:xfrm>
              <a:off x="6140970" y="2473039"/>
              <a:ext cx="558166" cy="261610"/>
            </a:xfrm>
            <a:prstGeom prst="rect">
              <a:avLst/>
            </a:prstGeom>
            <a:noFill/>
          </p:spPr>
          <p:txBody>
            <a:bodyPr wrap="none" rtlCol="0">
              <a:spAutoFit/>
            </a:bodyPr>
            <a:lstStyle/>
            <a:p>
              <a:pPr algn="ctr"/>
              <a:r>
                <a:rPr lang="en-US" sz="1100" dirty="0"/>
                <a:t>Core 3</a:t>
              </a:r>
            </a:p>
          </p:txBody>
        </p:sp>
      </p:grpSp>
      <p:pic>
        <p:nvPicPr>
          <p:cNvPr id="1058" name="Picture 1057" descr="A computer with a blank screen&#10;&#10;Description automatically generated with low confidence">
            <a:extLst>
              <a:ext uri="{FF2B5EF4-FFF2-40B4-BE49-F238E27FC236}">
                <a16:creationId xmlns:a16="http://schemas.microsoft.com/office/drawing/2014/main" id="{90C73194-86AA-434F-ADA0-57186B1A97CD}"/>
              </a:ext>
            </a:extLst>
          </p:cNvPr>
          <p:cNvPicPr>
            <a:picLocks noChangeAspect="1"/>
          </p:cNvPicPr>
          <p:nvPr/>
        </p:nvPicPr>
        <p:blipFill>
          <a:blip r:embed="rId4"/>
          <a:stretch>
            <a:fillRect/>
          </a:stretch>
        </p:blipFill>
        <p:spPr>
          <a:xfrm>
            <a:off x="296039" y="4133747"/>
            <a:ext cx="2487502" cy="1866411"/>
          </a:xfrm>
          <a:prstGeom prst="rect">
            <a:avLst/>
          </a:prstGeom>
        </p:spPr>
      </p:pic>
      <p:pic>
        <p:nvPicPr>
          <p:cNvPr id="1060" name="Picture 1059" descr="A picture containing text, floor, indoor, computer&#10;&#10;Description automatically generated">
            <a:extLst>
              <a:ext uri="{FF2B5EF4-FFF2-40B4-BE49-F238E27FC236}">
                <a16:creationId xmlns:a16="http://schemas.microsoft.com/office/drawing/2014/main" id="{3FE5494A-DD60-3A4B-B335-DC95629AAFDD}"/>
              </a:ext>
            </a:extLst>
          </p:cNvPr>
          <p:cNvPicPr>
            <a:picLocks noChangeAspect="1"/>
          </p:cNvPicPr>
          <p:nvPr/>
        </p:nvPicPr>
        <p:blipFill>
          <a:blip r:embed="rId5"/>
          <a:stretch>
            <a:fillRect/>
          </a:stretch>
        </p:blipFill>
        <p:spPr>
          <a:xfrm>
            <a:off x="4596183" y="3813872"/>
            <a:ext cx="3158221" cy="2526577"/>
          </a:xfrm>
          <a:prstGeom prst="rect">
            <a:avLst/>
          </a:prstGeom>
        </p:spPr>
      </p:pic>
      <p:sp>
        <p:nvSpPr>
          <p:cNvPr id="1062" name="Oval 1061">
            <a:extLst>
              <a:ext uri="{FF2B5EF4-FFF2-40B4-BE49-F238E27FC236}">
                <a16:creationId xmlns:a16="http://schemas.microsoft.com/office/drawing/2014/main" id="{9D2ED15C-BA2E-4D41-904D-2CB385EB6861}"/>
              </a:ext>
            </a:extLst>
          </p:cNvPr>
          <p:cNvSpPr/>
          <p:nvPr/>
        </p:nvSpPr>
        <p:spPr>
          <a:xfrm>
            <a:off x="3080213" y="4983827"/>
            <a:ext cx="190005" cy="178129"/>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EF5D90BF-B993-1443-B225-9996D22AFCE0}"/>
              </a:ext>
            </a:extLst>
          </p:cNvPr>
          <p:cNvSpPr/>
          <p:nvPr/>
        </p:nvSpPr>
        <p:spPr>
          <a:xfrm>
            <a:off x="3812833" y="4988721"/>
            <a:ext cx="190005" cy="178129"/>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842879FF-5D85-E54B-9C54-166EB199C970}"/>
              </a:ext>
            </a:extLst>
          </p:cNvPr>
          <p:cNvSpPr/>
          <p:nvPr/>
        </p:nvSpPr>
        <p:spPr>
          <a:xfrm>
            <a:off x="3447513" y="4983826"/>
            <a:ext cx="190005" cy="178129"/>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64" name="TextBox 1063">
            <a:extLst>
              <a:ext uri="{FF2B5EF4-FFF2-40B4-BE49-F238E27FC236}">
                <a16:creationId xmlns:a16="http://schemas.microsoft.com/office/drawing/2014/main" id="{2D699482-A7FA-8647-B055-2BA5C4AAD785}"/>
              </a:ext>
            </a:extLst>
          </p:cNvPr>
          <p:cNvSpPr txBox="1"/>
          <p:nvPr/>
        </p:nvSpPr>
        <p:spPr>
          <a:xfrm>
            <a:off x="4572000" y="6359927"/>
            <a:ext cx="401072" cy="246221"/>
          </a:xfrm>
          <a:prstGeom prst="rect">
            <a:avLst/>
          </a:prstGeom>
          <a:noFill/>
        </p:spPr>
        <p:txBody>
          <a:bodyPr wrap="none" rtlCol="0">
            <a:spAutoFit/>
          </a:bodyPr>
          <a:lstStyle/>
          <a:p>
            <a:r>
              <a:rPr lang="en-US" sz="1000" dirty="0">
                <a:solidFill>
                  <a:schemeClr val="bg1">
                    <a:lumMod val="50000"/>
                  </a:schemeClr>
                </a:solidFill>
              </a:rPr>
              <a:t>[f.2]</a:t>
            </a:r>
          </a:p>
        </p:txBody>
      </p:sp>
      <p:sp>
        <p:nvSpPr>
          <p:cNvPr id="1065" name="TextBox 1064">
            <a:extLst>
              <a:ext uri="{FF2B5EF4-FFF2-40B4-BE49-F238E27FC236}">
                <a16:creationId xmlns:a16="http://schemas.microsoft.com/office/drawing/2014/main" id="{F40B2362-934F-C74D-844E-2DA5670028ED}"/>
              </a:ext>
            </a:extLst>
          </p:cNvPr>
          <p:cNvSpPr txBox="1"/>
          <p:nvPr/>
        </p:nvSpPr>
        <p:spPr>
          <a:xfrm>
            <a:off x="93323" y="6000158"/>
            <a:ext cx="405432" cy="246221"/>
          </a:xfrm>
          <a:prstGeom prst="rect">
            <a:avLst/>
          </a:prstGeom>
          <a:noFill/>
        </p:spPr>
        <p:txBody>
          <a:bodyPr wrap="square" rtlCol="0">
            <a:spAutoFit/>
          </a:bodyPr>
          <a:lstStyle/>
          <a:p>
            <a:pPr algn="ctr"/>
            <a:r>
              <a:rPr lang="en-US" sz="1000" dirty="0">
                <a:solidFill>
                  <a:schemeClr val="bg1">
                    <a:lumMod val="50000"/>
                  </a:schemeClr>
                </a:solidFill>
              </a:rPr>
              <a:t>[f.1]</a:t>
            </a:r>
          </a:p>
        </p:txBody>
      </p:sp>
    </p:spTree>
    <p:extLst>
      <p:ext uri="{BB962C8B-B14F-4D97-AF65-F5344CB8AC3E}">
        <p14:creationId xmlns:p14="http://schemas.microsoft.com/office/powerpoint/2010/main" val="228648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References</a:t>
            </a:r>
          </a:p>
        </p:txBody>
      </p:sp>
      <p:sp>
        <p:nvSpPr>
          <p:cNvPr id="8" name="TextBox 7">
            <a:extLst>
              <a:ext uri="{FF2B5EF4-FFF2-40B4-BE49-F238E27FC236}">
                <a16:creationId xmlns:a16="http://schemas.microsoft.com/office/drawing/2014/main" id="{3D579452-6AA7-495A-A58B-A050543CAE6B}"/>
              </a:ext>
            </a:extLst>
          </p:cNvPr>
          <p:cNvSpPr txBox="1"/>
          <p:nvPr/>
        </p:nvSpPr>
        <p:spPr>
          <a:xfrm>
            <a:off x="345344" y="808592"/>
            <a:ext cx="7503255" cy="3600986"/>
          </a:xfrm>
          <a:prstGeom prst="rect">
            <a:avLst/>
          </a:prstGeom>
          <a:noFill/>
        </p:spPr>
        <p:txBody>
          <a:bodyPr wrap="square" rtlCol="0">
            <a:spAutoFit/>
          </a:bodyPr>
          <a:lstStyle/>
          <a:p>
            <a:pPr marL="457200" indent="-292608">
              <a:spcAft>
                <a:spcPts val="1200"/>
              </a:spcAft>
            </a:pPr>
            <a:r>
              <a:rPr lang="en-US" sz="1200" dirty="0"/>
              <a:t>[10] S. A. Bogaerts, “Limited time and experience: Parallelism in cs1,” in 2014 IEEE International Parallel &amp; Distributed Processing Symposium Workshops, pp. 1071–1078, IEEE, 2014. </a:t>
            </a:r>
          </a:p>
          <a:p>
            <a:pPr marL="457200" indent="-292608">
              <a:spcAft>
                <a:spcPts val="1200"/>
              </a:spcAft>
            </a:pPr>
            <a:r>
              <a:rPr lang="en-US" sz="1200" dirty="0"/>
              <a:t>[11] B. L. Kurtz, C. Kim, and J. </a:t>
            </a:r>
            <a:r>
              <a:rPr lang="en-US" sz="1200" dirty="0" err="1"/>
              <a:t>Alsabbagh</a:t>
            </a:r>
            <a:r>
              <a:rPr lang="en-US" sz="1200" dirty="0"/>
              <a:t>, “Parallel computing in the undergraduate curriculum,” in Proceedings of the twenty-ninth SIGCSE technical symposium on Computer science education, pp. 212–216, 1998.</a:t>
            </a:r>
          </a:p>
          <a:p>
            <a:pPr marL="457200" indent="-292608">
              <a:spcAft>
                <a:spcPts val="1200"/>
              </a:spcAft>
            </a:pPr>
            <a:r>
              <a:rPr lang="en-US" sz="1200" dirty="0"/>
              <a:t>[12] G. Lu, J. Xu, J. Liu, B. Dai, S. </a:t>
            </a:r>
            <a:r>
              <a:rPr lang="en-US" sz="1200" dirty="0" err="1"/>
              <a:t>Gui</a:t>
            </a:r>
            <a:r>
              <a:rPr lang="en-US" sz="1200" dirty="0"/>
              <a:t>, and S. Zhan, “Integrating parallel and distributed computing topics into an undergraduate cs curriculum at </a:t>
            </a:r>
            <a:r>
              <a:rPr lang="en-US" sz="1200" dirty="0" err="1"/>
              <a:t>uestc</a:t>
            </a:r>
            <a:r>
              <a:rPr lang="en-US" sz="1200" dirty="0"/>
              <a:t>,” in 2015 IEEE International Parallel and Distributed Processing Symposium Workshop (IPDPSW), (Los Alamitos, CA, USA), pp. 782–787, IEEE Computer Society, may 2015. 13 </a:t>
            </a:r>
          </a:p>
          <a:p>
            <a:pPr marL="457200" indent="-292608">
              <a:spcAft>
                <a:spcPts val="1200"/>
              </a:spcAft>
            </a:pPr>
            <a:r>
              <a:rPr lang="en-US" sz="1200" dirty="0"/>
              <a:t>[13] S. Ghafoor and M. Rogers, “</a:t>
            </a:r>
            <a:r>
              <a:rPr lang="en-US" sz="1200" dirty="0" err="1"/>
              <a:t>ipdc</a:t>
            </a:r>
            <a:r>
              <a:rPr lang="en-US" sz="1200" dirty="0"/>
              <a:t> workshop.” https://</a:t>
            </a:r>
            <a:r>
              <a:rPr lang="en-US" sz="1200" dirty="0" err="1"/>
              <a:t>www.csc.tntech.edu</a:t>
            </a:r>
            <a:r>
              <a:rPr lang="en-US" sz="1200" dirty="0"/>
              <a:t>/ </a:t>
            </a:r>
            <a:r>
              <a:rPr lang="en-US" sz="1200" dirty="0" err="1"/>
              <a:t>pdcincs</a:t>
            </a:r>
            <a:r>
              <a:rPr lang="en-US" sz="1200" dirty="0"/>
              <a:t>/. </a:t>
            </a:r>
          </a:p>
          <a:p>
            <a:pPr marL="457200" indent="-292608">
              <a:spcAft>
                <a:spcPts val="1200"/>
              </a:spcAft>
            </a:pPr>
            <a:r>
              <a:rPr lang="en-US" sz="1200" dirty="0"/>
              <a:t>[14] J. M. Bull and M. E. </a:t>
            </a:r>
            <a:r>
              <a:rPr lang="en-US" sz="1200" dirty="0" err="1"/>
              <a:t>Kambites</a:t>
            </a:r>
            <a:r>
              <a:rPr lang="en-US" sz="1200" dirty="0"/>
              <a:t>, “</a:t>
            </a:r>
            <a:r>
              <a:rPr lang="en-US" sz="1200" dirty="0" err="1"/>
              <a:t>Jomp</a:t>
            </a:r>
            <a:r>
              <a:rPr lang="en-US" sz="1200" dirty="0"/>
              <a:t>—an </a:t>
            </a:r>
            <a:r>
              <a:rPr lang="en-US" sz="1200" dirty="0" err="1"/>
              <a:t>openmp</a:t>
            </a:r>
            <a:r>
              <a:rPr lang="en-US" sz="1200" dirty="0"/>
              <a:t>-like interface for java,” in Proceedings of the ACM 2000 conference on Java Grande, pp. 44–53, 2000. </a:t>
            </a:r>
          </a:p>
          <a:p>
            <a:pPr marL="457200" indent="-292608">
              <a:spcAft>
                <a:spcPts val="1200"/>
              </a:spcAft>
            </a:pPr>
            <a:r>
              <a:rPr lang="en-US" sz="1200" dirty="0"/>
              <a:t>[15] N. </a:t>
            </a:r>
            <a:r>
              <a:rPr lang="en-US" sz="1200" dirty="0" err="1"/>
              <a:t>Giacaman</a:t>
            </a:r>
            <a:r>
              <a:rPr lang="en-US" sz="1200" dirty="0"/>
              <a:t> and O. </a:t>
            </a:r>
            <a:r>
              <a:rPr lang="en-US" sz="1200" dirty="0" err="1"/>
              <a:t>Sinnen</a:t>
            </a:r>
            <a:r>
              <a:rPr lang="en-US" sz="1200" dirty="0"/>
              <a:t>, “</a:t>
            </a:r>
            <a:r>
              <a:rPr lang="en-US" sz="1200" dirty="0" err="1"/>
              <a:t>Pyjama</a:t>
            </a:r>
            <a:r>
              <a:rPr lang="en-US" sz="1200" dirty="0"/>
              <a:t>: </a:t>
            </a:r>
            <a:r>
              <a:rPr lang="en-US" sz="1200" dirty="0" err="1"/>
              <a:t>Openmp</a:t>
            </a:r>
            <a:r>
              <a:rPr lang="en-US" sz="1200" dirty="0"/>
              <a:t>-like implementation for java, with </a:t>
            </a:r>
            <a:r>
              <a:rPr lang="en-US" sz="1200" dirty="0" err="1"/>
              <a:t>gui</a:t>
            </a:r>
            <a:r>
              <a:rPr lang="en-US" sz="1200" dirty="0"/>
              <a:t> extensions,” in Proceedings of the 2013 International Workshop on Programming Models and Applications for Multicores and </a:t>
            </a:r>
            <a:r>
              <a:rPr lang="en-US" sz="1200" dirty="0" err="1"/>
              <a:t>Manycores</a:t>
            </a:r>
            <a:r>
              <a:rPr lang="en-US" sz="1200" dirty="0"/>
              <a:t>, pp. 43–52, 2013. </a:t>
            </a:r>
          </a:p>
          <a:p>
            <a:pPr marL="457200" indent="-292608">
              <a:spcAft>
                <a:spcPts val="1200"/>
              </a:spcAft>
            </a:pPr>
            <a:r>
              <a:rPr lang="en-US" sz="1200" dirty="0"/>
              <a:t>[16] P. </a:t>
            </a:r>
            <a:r>
              <a:rPr lang="en-US" sz="1200" dirty="0" err="1"/>
              <a:t>Belohl</a:t>
            </a:r>
            <a:r>
              <a:rPr lang="en-US" sz="1200" dirty="0"/>
              <a:t> ˇ </a:t>
            </a:r>
            <a:r>
              <a:rPr lang="en-US" sz="1200" dirty="0" err="1"/>
              <a:t>avek</a:t>
            </a:r>
            <a:r>
              <a:rPr lang="en-US" sz="1200" dirty="0"/>
              <a:t>, “</a:t>
            </a:r>
            <a:r>
              <a:rPr lang="en-US" sz="1200" dirty="0" err="1"/>
              <a:t>Openmp</a:t>
            </a:r>
            <a:r>
              <a:rPr lang="en-US" sz="1200" dirty="0"/>
              <a:t> for java,” 2015. </a:t>
            </a:r>
            <a:endParaRPr lang="en-US" sz="1200" kern="1400" dirty="0">
              <a:cs typeface="PT Sans"/>
            </a:endParaRPr>
          </a:p>
        </p:txBody>
      </p:sp>
    </p:spTree>
    <p:extLst>
      <p:ext uri="{BB962C8B-B14F-4D97-AF65-F5344CB8AC3E}">
        <p14:creationId xmlns:p14="http://schemas.microsoft.com/office/powerpoint/2010/main" val="552643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Image References</a:t>
            </a:r>
          </a:p>
        </p:txBody>
      </p:sp>
      <p:sp>
        <p:nvSpPr>
          <p:cNvPr id="8" name="TextBox 7">
            <a:extLst>
              <a:ext uri="{FF2B5EF4-FFF2-40B4-BE49-F238E27FC236}">
                <a16:creationId xmlns:a16="http://schemas.microsoft.com/office/drawing/2014/main" id="{3D579452-6AA7-495A-A58B-A050543CAE6B}"/>
              </a:ext>
            </a:extLst>
          </p:cNvPr>
          <p:cNvSpPr txBox="1"/>
          <p:nvPr/>
        </p:nvSpPr>
        <p:spPr>
          <a:xfrm>
            <a:off x="330830" y="960992"/>
            <a:ext cx="7503255" cy="3662541"/>
          </a:xfrm>
          <a:prstGeom prst="rect">
            <a:avLst/>
          </a:prstGeom>
          <a:noFill/>
        </p:spPr>
        <p:txBody>
          <a:bodyPr wrap="square" rtlCol="0">
            <a:spAutoFit/>
          </a:bodyPr>
          <a:lstStyle/>
          <a:p>
            <a:pPr marL="457200" indent="-292608">
              <a:spcAft>
                <a:spcPts val="1200"/>
              </a:spcAft>
            </a:pPr>
            <a:r>
              <a:rPr lang="en-US" sz="1200" kern="1400" dirty="0">
                <a:cs typeface="PT Sans"/>
              </a:rPr>
              <a:t>[f.1]    https://</a:t>
            </a:r>
            <a:r>
              <a:rPr lang="en-US" sz="1200" kern="1400" dirty="0" err="1">
                <a:cs typeface="PT Sans"/>
              </a:rPr>
              <a:t>www.vecteezy.com</a:t>
            </a:r>
            <a:r>
              <a:rPr lang="en-US" sz="1200" kern="1400" dirty="0">
                <a:cs typeface="PT Sans"/>
              </a:rPr>
              <a:t>/free-vector/laptop</a:t>
            </a:r>
          </a:p>
          <a:p>
            <a:pPr marL="457200" indent="-292608">
              <a:spcAft>
                <a:spcPts val="1200"/>
              </a:spcAft>
            </a:pPr>
            <a:r>
              <a:rPr lang="en-US" sz="1200" dirty="0"/>
              <a:t>[f.2]    </a:t>
            </a:r>
            <a:r>
              <a:rPr lang="en-US" sz="1200" kern="1400" dirty="0">
                <a:cs typeface="PT Sans"/>
              </a:rPr>
              <a:t>https://www.olcf.ornl.gov/summit/</a:t>
            </a:r>
          </a:p>
          <a:p>
            <a:pPr marL="457200" indent="-292608">
              <a:spcAft>
                <a:spcPts val="1200"/>
              </a:spcAft>
            </a:pPr>
            <a:r>
              <a:rPr lang="en-US" sz="1200" kern="1400" dirty="0"/>
              <a:t>[f.3]   </a:t>
            </a:r>
            <a:r>
              <a:rPr lang="en-US" sz="1200" dirty="0"/>
              <a:t> https://www.vecteezy.com/free-vector/university</a:t>
            </a:r>
          </a:p>
          <a:p>
            <a:pPr marL="457200" indent="-292608">
              <a:spcAft>
                <a:spcPts val="1200"/>
              </a:spcAft>
            </a:pPr>
            <a:r>
              <a:rPr lang="en-US" sz="1200" dirty="0"/>
              <a:t>[f.4]    https://www.vecteezy.com/free-vector/school</a:t>
            </a:r>
          </a:p>
          <a:p>
            <a:pPr marL="457200" indent="-292608">
              <a:spcAft>
                <a:spcPts val="1200"/>
              </a:spcAft>
            </a:pPr>
            <a:r>
              <a:rPr lang="en-US" sz="1200" dirty="0"/>
              <a:t>[f.5]    https://www.vecteezy.com/free-vector/programmer</a:t>
            </a:r>
          </a:p>
          <a:p>
            <a:pPr marL="457200" indent="-292608">
              <a:spcAft>
                <a:spcPts val="1200"/>
              </a:spcAft>
            </a:pPr>
            <a:r>
              <a:rPr lang="en-US" sz="1200" dirty="0"/>
              <a:t>[f.6]    https://</a:t>
            </a:r>
            <a:r>
              <a:rPr lang="en-US" sz="1200" dirty="0" err="1"/>
              <a:t>www.tntech.edu</a:t>
            </a:r>
            <a:r>
              <a:rPr lang="en-US" sz="1200" dirty="0"/>
              <a:t>/</a:t>
            </a:r>
            <a:r>
              <a:rPr lang="en-US" sz="1200" dirty="0" err="1"/>
              <a:t>ocm</a:t>
            </a:r>
            <a:r>
              <a:rPr lang="en-US" sz="1200" dirty="0"/>
              <a:t>/</a:t>
            </a:r>
            <a:r>
              <a:rPr lang="en-US" sz="1200" dirty="0" err="1"/>
              <a:t>marketingtoolkit</a:t>
            </a:r>
            <a:r>
              <a:rPr lang="en-US" sz="1200" dirty="0"/>
              <a:t>/</a:t>
            </a:r>
            <a:r>
              <a:rPr lang="en-US" sz="1200" dirty="0" err="1"/>
              <a:t>assets.php</a:t>
            </a:r>
            <a:endParaRPr lang="en-US" sz="1200" dirty="0"/>
          </a:p>
          <a:p>
            <a:pPr marL="457200" indent="-292608">
              <a:spcAft>
                <a:spcPts val="1200"/>
              </a:spcAft>
            </a:pPr>
            <a:r>
              <a:rPr lang="en-US" sz="1200" dirty="0"/>
              <a:t>[f.7]    https://bholley.net/blog/2015/must-be-this-tall-to-write-multi-threaded-code.html</a:t>
            </a:r>
          </a:p>
          <a:p>
            <a:pPr marL="457200" indent="-292608">
              <a:spcAft>
                <a:spcPts val="1200"/>
              </a:spcAft>
            </a:pPr>
            <a:r>
              <a:rPr lang="en-US" sz="1200" dirty="0"/>
              <a:t>[f.8]    https://www.geeksforgeeks.org/multithreading-python-set-1/</a:t>
            </a:r>
          </a:p>
          <a:p>
            <a:pPr marL="457200" indent="-292608">
              <a:spcAft>
                <a:spcPts val="1200"/>
              </a:spcAft>
            </a:pPr>
            <a:r>
              <a:rPr lang="en-US" sz="1200" dirty="0"/>
              <a:t>[f.9]    https://www.vecteezy.com/free-vector/barrier</a:t>
            </a:r>
          </a:p>
          <a:p>
            <a:pPr marL="457200" indent="-292608">
              <a:spcAft>
                <a:spcPts val="1200"/>
              </a:spcAft>
            </a:pPr>
            <a:r>
              <a:rPr lang="en-US" sz="1200" dirty="0"/>
              <a:t>[f.10]  https://www.pngitem.com/</a:t>
            </a:r>
          </a:p>
          <a:p>
            <a:pPr marL="457200" indent="-292608">
              <a:spcAft>
                <a:spcPts val="1200"/>
              </a:spcAft>
            </a:pPr>
            <a:r>
              <a:rPr lang="en-US" sz="1200" dirty="0"/>
              <a:t>[f.11]  https://</a:t>
            </a:r>
            <a:r>
              <a:rPr lang="en-US" sz="1200" dirty="0" err="1"/>
              <a:t>www.pngitem.com</a:t>
            </a:r>
            <a:r>
              <a:rPr lang="en-US" sz="1200" dirty="0"/>
              <a:t>/</a:t>
            </a:r>
          </a:p>
        </p:txBody>
      </p:sp>
    </p:spTree>
    <p:extLst>
      <p:ext uri="{BB962C8B-B14F-4D97-AF65-F5344CB8AC3E}">
        <p14:creationId xmlns:p14="http://schemas.microsoft.com/office/powerpoint/2010/main" val="3439916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3228945"/>
            <a:ext cx="9144000" cy="523220"/>
          </a:xfrm>
          <a:prstGeom prst="rect">
            <a:avLst/>
          </a:prstGeom>
          <a:noFill/>
        </p:spPr>
        <p:txBody>
          <a:bodyPr wrap="square" rtlCol="0">
            <a:spAutoFit/>
          </a:bodyPr>
          <a:lstStyle/>
          <a:p>
            <a:pPr algn="ctr"/>
            <a:r>
              <a:rPr lang="en-US" sz="2800" dirty="0">
                <a:latin typeface="PT Sans"/>
                <a:cs typeface="PT Sans"/>
              </a:rPr>
              <a:t>Questions?</a:t>
            </a:r>
          </a:p>
        </p:txBody>
      </p:sp>
    </p:spTree>
    <p:extLst>
      <p:ext uri="{BB962C8B-B14F-4D97-AF65-F5344CB8AC3E}">
        <p14:creationId xmlns:p14="http://schemas.microsoft.com/office/powerpoint/2010/main" val="3540785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336463"/>
            <a:ext cx="9144000" cy="400110"/>
          </a:xfrm>
          <a:prstGeom prst="rect">
            <a:avLst/>
          </a:prstGeom>
          <a:noFill/>
        </p:spPr>
        <p:txBody>
          <a:bodyPr wrap="square" rtlCol="0">
            <a:spAutoFit/>
          </a:bodyPr>
          <a:lstStyle/>
          <a:p>
            <a:pPr algn="ctr"/>
            <a:r>
              <a:rPr lang="en-US" sz="2000">
                <a:latin typeface="PT Sans"/>
                <a:cs typeface="PT Sans"/>
              </a:rPr>
              <a:t>Background</a:t>
            </a:r>
            <a:endParaRPr lang="en-US" sz="2000" dirty="0">
              <a:latin typeface="PT Sans"/>
              <a:cs typeface="PT Sans"/>
            </a:endParaRPr>
          </a:p>
        </p:txBody>
      </p:sp>
      <p:sp>
        <p:nvSpPr>
          <p:cNvPr id="6" name="TextBox 5"/>
          <p:cNvSpPr txBox="1"/>
          <p:nvPr/>
        </p:nvSpPr>
        <p:spPr>
          <a:xfrm>
            <a:off x="88855" y="699489"/>
            <a:ext cx="4488198" cy="3647152"/>
          </a:xfrm>
          <a:prstGeom prst="rect">
            <a:avLst/>
          </a:prstGeom>
          <a:noFill/>
        </p:spPr>
        <p:txBody>
          <a:bodyPr wrap="square" rtlCol="0">
            <a:spAutoFit/>
          </a:bodyPr>
          <a:lstStyle/>
          <a:p>
            <a:pPr marL="342900" indent="-342900">
              <a:buFont typeface="Arial" panose="020B0604020202020204" pitchFamily="34" charset="0"/>
              <a:buChar char="•"/>
            </a:pPr>
            <a:r>
              <a:rPr lang="en-US" sz="2100" dirty="0">
                <a:latin typeface="PT Sans"/>
                <a:cs typeface="PT Sans"/>
              </a:rPr>
              <a:t>Industry</a:t>
            </a:r>
          </a:p>
          <a:p>
            <a:pPr marL="800100" lvl="1" indent="-342900">
              <a:buFont typeface="Arial" panose="020B0604020202020204" pitchFamily="34" charset="0"/>
              <a:buChar char="•"/>
            </a:pPr>
            <a:r>
              <a:rPr lang="en-US" sz="2100" dirty="0">
                <a:latin typeface="PT Sans"/>
                <a:cs typeface="PT Sans"/>
              </a:rPr>
              <a:t>Demand for parallel programming skills</a:t>
            </a:r>
          </a:p>
          <a:p>
            <a:pPr marL="800100" lvl="1" indent="-342900">
              <a:buFont typeface="Arial" panose="020B0604020202020204" pitchFamily="34" charset="0"/>
              <a:buChar char="•"/>
            </a:pPr>
            <a:endParaRPr lang="en-US" sz="2100" dirty="0">
              <a:latin typeface="PT Sans"/>
              <a:cs typeface="PT Sans"/>
            </a:endParaRPr>
          </a:p>
          <a:p>
            <a:pPr marL="342900" indent="-342900">
              <a:buFont typeface="Arial" panose="020B0604020202020204" pitchFamily="34" charset="0"/>
              <a:buChar char="•"/>
            </a:pPr>
            <a:r>
              <a:rPr lang="en-US" sz="2100" dirty="0">
                <a:latin typeface="PT Sans"/>
                <a:cs typeface="PT Sans"/>
              </a:rPr>
              <a:t>Academia</a:t>
            </a:r>
          </a:p>
          <a:p>
            <a:pPr marL="800100" lvl="1" indent="-342900">
              <a:buFont typeface="Arial" panose="020B0604020202020204" pitchFamily="34" charset="0"/>
              <a:buChar char="•"/>
            </a:pPr>
            <a:r>
              <a:rPr lang="en-US" sz="2100" dirty="0">
                <a:latin typeface="PT Sans"/>
                <a:cs typeface="PT Sans"/>
              </a:rPr>
              <a:t>Still operating in serial</a:t>
            </a:r>
          </a:p>
          <a:p>
            <a:pPr marL="800100" lvl="1" indent="-342900">
              <a:buFont typeface="Arial" panose="020B0604020202020204" pitchFamily="34" charset="0"/>
              <a:buChar char="•"/>
            </a:pPr>
            <a:r>
              <a:rPr lang="en-US" sz="2100" dirty="0">
                <a:latin typeface="PT Sans"/>
                <a:cs typeface="PT Sans"/>
              </a:rPr>
              <a:t>Changing accreditation standards</a:t>
            </a:r>
          </a:p>
          <a:p>
            <a:pPr marL="800100" lvl="1" indent="-342900">
              <a:buFont typeface="Arial" panose="020B0604020202020204" pitchFamily="34" charset="0"/>
              <a:buChar char="•"/>
            </a:pPr>
            <a:r>
              <a:rPr lang="en-US" sz="2100" dirty="0">
                <a:latin typeface="PT Sans"/>
                <a:cs typeface="PT Sans"/>
              </a:rPr>
              <a:t>Elective       Requirement</a:t>
            </a:r>
          </a:p>
          <a:p>
            <a:pPr marL="800100" lvl="1" indent="-342900">
              <a:buFont typeface="Arial" panose="020B0604020202020204" pitchFamily="34" charset="0"/>
              <a:buChar char="•"/>
            </a:pPr>
            <a:r>
              <a:rPr lang="en-US" sz="2100" dirty="0">
                <a:latin typeface="PT Sans"/>
                <a:cs typeface="PT Sans"/>
              </a:rPr>
              <a:t>All programs, not just HPC</a:t>
            </a:r>
          </a:p>
          <a:p>
            <a:pPr marL="800100" lvl="1" indent="-342900">
              <a:buFont typeface="Arial" panose="020B0604020202020204" pitchFamily="34" charset="0"/>
              <a:buChar char="•"/>
            </a:pPr>
            <a:r>
              <a:rPr lang="en-US" sz="2100" dirty="0">
                <a:latin typeface="PT Sans"/>
                <a:cs typeface="PT Sans"/>
              </a:rPr>
              <a:t>Research to integrate [1-12]</a:t>
            </a:r>
          </a:p>
        </p:txBody>
      </p:sp>
      <p:sp>
        <p:nvSpPr>
          <p:cNvPr id="51" name="Right Arrow 50">
            <a:extLst>
              <a:ext uri="{FF2B5EF4-FFF2-40B4-BE49-F238E27FC236}">
                <a16:creationId xmlns:a16="http://schemas.microsoft.com/office/drawing/2014/main" id="{02643738-0DBC-FE4C-9185-17C34FE7A2E5}"/>
              </a:ext>
            </a:extLst>
          </p:cNvPr>
          <p:cNvSpPr/>
          <p:nvPr/>
        </p:nvSpPr>
        <p:spPr>
          <a:xfrm>
            <a:off x="1989073" y="3373874"/>
            <a:ext cx="284615" cy="21800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57753C5-4A59-3B45-834C-4680E32AF92A}"/>
              </a:ext>
            </a:extLst>
          </p:cNvPr>
          <p:cNvPicPr>
            <a:picLocks noChangeAspect="1"/>
          </p:cNvPicPr>
          <p:nvPr/>
        </p:nvPicPr>
        <p:blipFill>
          <a:blip r:embed="rId4"/>
          <a:stretch>
            <a:fillRect/>
          </a:stretch>
        </p:blipFill>
        <p:spPr>
          <a:xfrm>
            <a:off x="5666674" y="808592"/>
            <a:ext cx="3188161" cy="2277258"/>
          </a:xfrm>
          <a:prstGeom prst="rect">
            <a:avLst/>
          </a:prstGeom>
        </p:spPr>
      </p:pic>
      <p:sp>
        <p:nvSpPr>
          <p:cNvPr id="54" name="TextBox 53">
            <a:extLst>
              <a:ext uri="{FF2B5EF4-FFF2-40B4-BE49-F238E27FC236}">
                <a16:creationId xmlns:a16="http://schemas.microsoft.com/office/drawing/2014/main" id="{6599BC3F-7F90-C142-8638-043A0E531699}"/>
              </a:ext>
            </a:extLst>
          </p:cNvPr>
          <p:cNvSpPr txBox="1"/>
          <p:nvPr/>
        </p:nvSpPr>
        <p:spPr>
          <a:xfrm>
            <a:off x="5579589" y="3185310"/>
            <a:ext cx="401072" cy="246221"/>
          </a:xfrm>
          <a:prstGeom prst="rect">
            <a:avLst/>
          </a:prstGeom>
          <a:noFill/>
        </p:spPr>
        <p:txBody>
          <a:bodyPr wrap="none" rtlCol="0">
            <a:spAutoFit/>
          </a:bodyPr>
          <a:lstStyle/>
          <a:p>
            <a:r>
              <a:rPr lang="en-US" sz="1000" dirty="0">
                <a:solidFill>
                  <a:schemeClr val="bg1">
                    <a:lumMod val="50000"/>
                  </a:schemeClr>
                </a:solidFill>
              </a:rPr>
              <a:t>[f.5]</a:t>
            </a:r>
          </a:p>
        </p:txBody>
      </p:sp>
      <p:pic>
        <p:nvPicPr>
          <p:cNvPr id="56" name="Picture 55" descr="A picture containing building, government building&#10;&#10;Description automatically generated">
            <a:extLst>
              <a:ext uri="{FF2B5EF4-FFF2-40B4-BE49-F238E27FC236}">
                <a16:creationId xmlns:a16="http://schemas.microsoft.com/office/drawing/2014/main" id="{79949864-A114-924F-BDE4-CB08B86AD1B0}"/>
              </a:ext>
            </a:extLst>
          </p:cNvPr>
          <p:cNvPicPr>
            <a:picLocks noChangeAspect="1"/>
          </p:cNvPicPr>
          <p:nvPr/>
        </p:nvPicPr>
        <p:blipFill>
          <a:blip r:embed="rId5"/>
          <a:stretch>
            <a:fillRect/>
          </a:stretch>
        </p:blipFill>
        <p:spPr>
          <a:xfrm>
            <a:off x="1539614" y="4632722"/>
            <a:ext cx="2877452" cy="1918301"/>
          </a:xfrm>
          <a:prstGeom prst="rect">
            <a:avLst/>
          </a:prstGeom>
        </p:spPr>
      </p:pic>
      <p:sp>
        <p:nvSpPr>
          <p:cNvPr id="57" name="TextBox 56">
            <a:extLst>
              <a:ext uri="{FF2B5EF4-FFF2-40B4-BE49-F238E27FC236}">
                <a16:creationId xmlns:a16="http://schemas.microsoft.com/office/drawing/2014/main" id="{742EE65C-E278-2A47-A255-867E9A3ACED7}"/>
              </a:ext>
            </a:extLst>
          </p:cNvPr>
          <p:cNvSpPr txBox="1"/>
          <p:nvPr/>
        </p:nvSpPr>
        <p:spPr>
          <a:xfrm>
            <a:off x="1339078" y="6551023"/>
            <a:ext cx="401072" cy="246221"/>
          </a:xfrm>
          <a:prstGeom prst="rect">
            <a:avLst/>
          </a:prstGeom>
          <a:noFill/>
        </p:spPr>
        <p:txBody>
          <a:bodyPr wrap="none" rtlCol="0">
            <a:spAutoFit/>
          </a:bodyPr>
          <a:lstStyle/>
          <a:p>
            <a:r>
              <a:rPr lang="en-US" sz="1000" dirty="0">
                <a:solidFill>
                  <a:schemeClr val="bg1">
                    <a:lumMod val="50000"/>
                  </a:schemeClr>
                </a:solidFill>
              </a:rPr>
              <a:t>[f.3]</a:t>
            </a:r>
          </a:p>
        </p:txBody>
      </p:sp>
      <p:pic>
        <p:nvPicPr>
          <p:cNvPr id="61" name="Picture 60" descr="Logo, icon&#10;&#10;Description automatically generated">
            <a:extLst>
              <a:ext uri="{FF2B5EF4-FFF2-40B4-BE49-F238E27FC236}">
                <a16:creationId xmlns:a16="http://schemas.microsoft.com/office/drawing/2014/main" id="{18066697-5471-F04A-AE6A-D1754D3FE4CB}"/>
              </a:ext>
            </a:extLst>
          </p:cNvPr>
          <p:cNvPicPr>
            <a:picLocks noChangeAspect="1"/>
          </p:cNvPicPr>
          <p:nvPr/>
        </p:nvPicPr>
        <p:blipFill>
          <a:blip r:embed="rId6"/>
          <a:stretch>
            <a:fillRect/>
          </a:stretch>
        </p:blipFill>
        <p:spPr>
          <a:xfrm>
            <a:off x="5173463" y="5062317"/>
            <a:ext cx="1059110" cy="1059110"/>
          </a:xfrm>
          <a:prstGeom prst="rect">
            <a:avLst/>
          </a:prstGeom>
        </p:spPr>
      </p:pic>
      <p:sp>
        <p:nvSpPr>
          <p:cNvPr id="62" name="TextBox 61">
            <a:extLst>
              <a:ext uri="{FF2B5EF4-FFF2-40B4-BE49-F238E27FC236}">
                <a16:creationId xmlns:a16="http://schemas.microsoft.com/office/drawing/2014/main" id="{C776F524-FDB4-A54F-94F3-5F892198734F}"/>
              </a:ext>
            </a:extLst>
          </p:cNvPr>
          <p:cNvSpPr txBox="1"/>
          <p:nvPr/>
        </p:nvSpPr>
        <p:spPr>
          <a:xfrm>
            <a:off x="5079121" y="6121427"/>
            <a:ext cx="401072" cy="246221"/>
          </a:xfrm>
          <a:prstGeom prst="rect">
            <a:avLst/>
          </a:prstGeom>
          <a:noFill/>
        </p:spPr>
        <p:txBody>
          <a:bodyPr wrap="none" rtlCol="0">
            <a:spAutoFit/>
          </a:bodyPr>
          <a:lstStyle/>
          <a:p>
            <a:r>
              <a:rPr lang="en-US" sz="1000" dirty="0">
                <a:solidFill>
                  <a:schemeClr val="bg1">
                    <a:lumMod val="50000"/>
                  </a:schemeClr>
                </a:solidFill>
              </a:rPr>
              <a:t>[f.4]</a:t>
            </a:r>
          </a:p>
        </p:txBody>
      </p:sp>
    </p:spTree>
    <p:extLst>
      <p:ext uri="{BB962C8B-B14F-4D97-AF65-F5344CB8AC3E}">
        <p14:creationId xmlns:p14="http://schemas.microsoft.com/office/powerpoint/2010/main" val="2408401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Background</a:t>
            </a:r>
          </a:p>
        </p:txBody>
      </p:sp>
      <p:sp>
        <p:nvSpPr>
          <p:cNvPr id="6" name="TextBox 5"/>
          <p:cNvSpPr txBox="1"/>
          <p:nvPr/>
        </p:nvSpPr>
        <p:spPr>
          <a:xfrm>
            <a:off x="681936" y="1296580"/>
            <a:ext cx="8193550" cy="5740033"/>
          </a:xfrm>
          <a:prstGeom prst="rect">
            <a:avLst/>
          </a:prstGeom>
          <a:noFill/>
        </p:spPr>
        <p:txBody>
          <a:bodyPr wrap="square" rtlCol="0">
            <a:spAutoFit/>
          </a:bodyPr>
          <a:lstStyle/>
          <a:p>
            <a:pPr marL="342900" indent="-342900">
              <a:spcAft>
                <a:spcPts val="600"/>
              </a:spcAft>
              <a:buFont typeface="Arial" panose="020B0604020202020204" pitchFamily="34" charset="0"/>
              <a:buChar char="•"/>
            </a:pPr>
            <a:endParaRPr lang="en-US" sz="2400" dirty="0">
              <a:latin typeface="PT Sans"/>
              <a:cs typeface="PT Sans"/>
            </a:endParaRPr>
          </a:p>
          <a:p>
            <a:pPr>
              <a:spcAft>
                <a:spcPts val="600"/>
              </a:spcAft>
            </a:pPr>
            <a:r>
              <a:rPr lang="en-US" sz="2400" dirty="0" err="1">
                <a:latin typeface="PT Sans"/>
                <a:cs typeface="PT Sans"/>
              </a:rPr>
              <a:t>iPDC</a:t>
            </a:r>
            <a:r>
              <a:rPr lang="en-US" sz="2400" dirty="0">
                <a:latin typeface="PT Sans"/>
                <a:cs typeface="PT Sans"/>
              </a:rPr>
              <a:t> (Integrating Parallel and Distributed Computing in Introductory Programming Classes) [13]</a:t>
            </a:r>
          </a:p>
          <a:p>
            <a:pPr marL="342900" indent="-342900">
              <a:spcAft>
                <a:spcPts val="600"/>
              </a:spcAft>
              <a:buFont typeface="Arial" panose="020B0604020202020204" pitchFamily="34" charset="0"/>
              <a:buChar char="•"/>
            </a:pPr>
            <a:r>
              <a:rPr lang="en-US" sz="2400" dirty="0">
                <a:latin typeface="PT Sans"/>
                <a:cs typeface="PT Sans"/>
              </a:rPr>
              <a:t>Provide training and resources</a:t>
            </a:r>
          </a:p>
          <a:p>
            <a:pPr marL="342900" indent="-342900">
              <a:spcAft>
                <a:spcPts val="600"/>
              </a:spcAft>
              <a:buFont typeface="Arial" panose="020B0604020202020204" pitchFamily="34" charset="0"/>
              <a:buChar char="•"/>
            </a:pPr>
            <a:r>
              <a:rPr lang="en-US" sz="2400" dirty="0">
                <a:latin typeface="PT Sans"/>
                <a:cs typeface="PT Sans"/>
              </a:rPr>
              <a:t>Workshops</a:t>
            </a:r>
          </a:p>
          <a:p>
            <a:pPr marL="800100" lvl="1" indent="-342900">
              <a:spcAft>
                <a:spcPts val="600"/>
              </a:spcAft>
              <a:buFont typeface="Arial" panose="020B0604020202020204" pitchFamily="34" charset="0"/>
              <a:buChar char="•"/>
            </a:pPr>
            <a:r>
              <a:rPr lang="en-US" sz="2400" dirty="0">
                <a:latin typeface="PT Sans"/>
                <a:cs typeface="PT Sans"/>
              </a:rPr>
              <a:t>Lecture</a:t>
            </a:r>
          </a:p>
          <a:p>
            <a:pPr marL="800100" lvl="1" indent="-342900">
              <a:spcAft>
                <a:spcPts val="600"/>
              </a:spcAft>
              <a:buFont typeface="Arial" panose="020B0604020202020204" pitchFamily="34" charset="0"/>
              <a:buChar char="•"/>
            </a:pPr>
            <a:r>
              <a:rPr lang="en-US" sz="2400" dirty="0">
                <a:latin typeface="PT Sans"/>
                <a:cs typeface="PT Sans"/>
              </a:rPr>
              <a:t>Hands on exercises</a:t>
            </a:r>
          </a:p>
          <a:p>
            <a:pPr marL="342900" indent="-342900">
              <a:spcAft>
                <a:spcPts val="600"/>
              </a:spcAft>
              <a:buFont typeface="Arial" panose="020B0604020202020204" pitchFamily="34" charset="0"/>
              <a:buChar char="•"/>
            </a:pPr>
            <a:r>
              <a:rPr lang="en-US" sz="2400" dirty="0">
                <a:latin typeface="PT Sans"/>
                <a:cs typeface="PT Sans"/>
              </a:rPr>
              <a:t>Modules</a:t>
            </a:r>
          </a:p>
          <a:p>
            <a:pPr marL="800100" lvl="1" indent="-342900">
              <a:spcAft>
                <a:spcPts val="600"/>
              </a:spcAft>
              <a:buFont typeface="Arial" panose="020B0604020202020204" pitchFamily="34" charset="0"/>
              <a:buChar char="•"/>
            </a:pPr>
            <a:r>
              <a:rPr lang="en-US" sz="2400" dirty="0">
                <a:latin typeface="PT Sans"/>
                <a:cs typeface="PT Sans"/>
              </a:rPr>
              <a:t>Programming</a:t>
            </a:r>
          </a:p>
          <a:p>
            <a:pPr marL="800100" lvl="1" indent="-342900">
              <a:spcAft>
                <a:spcPts val="600"/>
              </a:spcAft>
              <a:buFont typeface="Arial" panose="020B0604020202020204" pitchFamily="34" charset="0"/>
              <a:buChar char="•"/>
            </a:pPr>
            <a:r>
              <a:rPr lang="en-US" sz="2400" dirty="0">
                <a:latin typeface="PT Sans"/>
                <a:cs typeface="PT Sans"/>
              </a:rPr>
              <a:t>“Unplugged”</a:t>
            </a:r>
          </a:p>
          <a:p>
            <a:pPr marL="342900" indent="-342900">
              <a:spcAft>
                <a:spcPts val="600"/>
              </a:spcAft>
              <a:buFont typeface="Arial" panose="020B0604020202020204" pitchFamily="34" charset="0"/>
              <a:buChar char="•"/>
            </a:pPr>
            <a:endParaRPr lang="en-US" sz="2400" dirty="0">
              <a:latin typeface="PT Sans"/>
              <a:cs typeface="PT Sans"/>
            </a:endParaRPr>
          </a:p>
          <a:p>
            <a:pPr>
              <a:spcAft>
                <a:spcPts val="600"/>
              </a:spcAft>
            </a:pPr>
            <a:r>
              <a:rPr lang="en-US" sz="2400" dirty="0">
                <a:latin typeface="PT Sans"/>
                <a:cs typeface="PT Sans"/>
              </a:rPr>
              <a:t> </a:t>
            </a:r>
          </a:p>
          <a:p>
            <a:pPr marL="342900" indent="-342900">
              <a:spcAft>
                <a:spcPts val="600"/>
              </a:spcAft>
              <a:buFont typeface="Arial" panose="020B0604020202020204" pitchFamily="34" charset="0"/>
              <a:buChar char="•"/>
            </a:pPr>
            <a:endParaRPr lang="en-US" sz="2400" dirty="0">
              <a:latin typeface="PT Sans"/>
              <a:cs typeface="PT Sans"/>
            </a:endParaRPr>
          </a:p>
        </p:txBody>
      </p:sp>
      <p:pic>
        <p:nvPicPr>
          <p:cNvPr id="5" name="Picture 4" descr="Logo&#10;&#10;Description automatically generated">
            <a:extLst>
              <a:ext uri="{FF2B5EF4-FFF2-40B4-BE49-F238E27FC236}">
                <a16:creationId xmlns:a16="http://schemas.microsoft.com/office/drawing/2014/main" id="{6A416549-FD93-6B41-81CA-74F52CEC4BB7}"/>
              </a:ext>
            </a:extLst>
          </p:cNvPr>
          <p:cNvPicPr>
            <a:picLocks noChangeAspect="1"/>
          </p:cNvPicPr>
          <p:nvPr/>
        </p:nvPicPr>
        <p:blipFill>
          <a:blip r:embed="rId4"/>
          <a:stretch>
            <a:fillRect/>
          </a:stretch>
        </p:blipFill>
        <p:spPr>
          <a:xfrm>
            <a:off x="4572000" y="3590519"/>
            <a:ext cx="2996046" cy="1970901"/>
          </a:xfrm>
          <a:prstGeom prst="rect">
            <a:avLst/>
          </a:prstGeom>
        </p:spPr>
      </p:pic>
      <p:sp>
        <p:nvSpPr>
          <p:cNvPr id="7" name="TextBox 6">
            <a:extLst>
              <a:ext uri="{FF2B5EF4-FFF2-40B4-BE49-F238E27FC236}">
                <a16:creationId xmlns:a16="http://schemas.microsoft.com/office/drawing/2014/main" id="{67C82C09-6BE2-EB42-A5FA-7D5A41E09FA5}"/>
              </a:ext>
            </a:extLst>
          </p:cNvPr>
          <p:cNvSpPr txBox="1"/>
          <p:nvPr/>
        </p:nvSpPr>
        <p:spPr>
          <a:xfrm>
            <a:off x="4811485" y="5438309"/>
            <a:ext cx="401072" cy="246221"/>
          </a:xfrm>
          <a:prstGeom prst="rect">
            <a:avLst/>
          </a:prstGeom>
          <a:noFill/>
        </p:spPr>
        <p:txBody>
          <a:bodyPr wrap="none" rtlCol="0">
            <a:spAutoFit/>
          </a:bodyPr>
          <a:lstStyle/>
          <a:p>
            <a:r>
              <a:rPr lang="en-US" sz="1000" dirty="0">
                <a:solidFill>
                  <a:schemeClr val="bg1">
                    <a:lumMod val="50000"/>
                  </a:schemeClr>
                </a:solidFill>
              </a:rPr>
              <a:t>[f.6]</a:t>
            </a:r>
          </a:p>
        </p:txBody>
      </p:sp>
    </p:spTree>
    <p:extLst>
      <p:ext uri="{BB962C8B-B14F-4D97-AF65-F5344CB8AC3E}">
        <p14:creationId xmlns:p14="http://schemas.microsoft.com/office/powerpoint/2010/main" val="284956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ll, person, indoor&#10;&#10;Description automatically generated">
            <a:extLst>
              <a:ext uri="{FF2B5EF4-FFF2-40B4-BE49-F238E27FC236}">
                <a16:creationId xmlns:a16="http://schemas.microsoft.com/office/drawing/2014/main" id="{5984E14D-61A1-174B-97D8-5FFAD49577FB}"/>
              </a:ext>
            </a:extLst>
          </p:cNvPr>
          <p:cNvPicPr>
            <a:picLocks noChangeAspect="1"/>
          </p:cNvPicPr>
          <p:nvPr/>
        </p:nvPicPr>
        <p:blipFill>
          <a:blip r:embed="rId3"/>
          <a:stretch>
            <a:fillRect/>
          </a:stretch>
        </p:blipFill>
        <p:spPr>
          <a:xfrm>
            <a:off x="2627086" y="138408"/>
            <a:ext cx="3802689" cy="6371730"/>
          </a:xfrm>
          <a:prstGeom prst="rect">
            <a:avLst/>
          </a:prstGeom>
        </p:spPr>
      </p:pic>
      <p:sp>
        <p:nvSpPr>
          <p:cNvPr id="4" name="TextBox 3">
            <a:extLst>
              <a:ext uri="{FF2B5EF4-FFF2-40B4-BE49-F238E27FC236}">
                <a16:creationId xmlns:a16="http://schemas.microsoft.com/office/drawing/2014/main" id="{9D4CE4CE-712B-394D-9615-0EFD7D679736}"/>
              </a:ext>
            </a:extLst>
          </p:cNvPr>
          <p:cNvSpPr txBox="1"/>
          <p:nvPr/>
        </p:nvSpPr>
        <p:spPr>
          <a:xfrm>
            <a:off x="2627086" y="6510138"/>
            <a:ext cx="401072" cy="246221"/>
          </a:xfrm>
          <a:prstGeom prst="rect">
            <a:avLst/>
          </a:prstGeom>
          <a:noFill/>
        </p:spPr>
        <p:txBody>
          <a:bodyPr wrap="none" rtlCol="0">
            <a:spAutoFit/>
          </a:bodyPr>
          <a:lstStyle/>
          <a:p>
            <a:r>
              <a:rPr lang="en-US" sz="1000" dirty="0">
                <a:solidFill>
                  <a:schemeClr val="bg1">
                    <a:lumMod val="50000"/>
                  </a:schemeClr>
                </a:solidFill>
              </a:rPr>
              <a:t>[f.7]</a:t>
            </a:r>
          </a:p>
        </p:txBody>
      </p:sp>
    </p:spTree>
    <p:extLst>
      <p:ext uri="{BB962C8B-B14F-4D97-AF65-F5344CB8AC3E}">
        <p14:creationId xmlns:p14="http://schemas.microsoft.com/office/powerpoint/2010/main" val="2386600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OpenMP</a:t>
            </a:r>
          </a:p>
        </p:txBody>
      </p:sp>
      <p:sp>
        <p:nvSpPr>
          <p:cNvPr id="6" name="TextBox 5"/>
          <p:cNvSpPr txBox="1"/>
          <p:nvPr/>
        </p:nvSpPr>
        <p:spPr>
          <a:xfrm>
            <a:off x="337552" y="862029"/>
            <a:ext cx="4234448" cy="4247317"/>
          </a:xfrm>
          <a:prstGeom prst="rect">
            <a:avLst/>
          </a:prstGeom>
          <a:noFill/>
        </p:spPr>
        <p:txBody>
          <a:bodyPr wrap="square" rtlCol="0">
            <a:spAutoFit/>
          </a:bodyPr>
          <a:lstStyle/>
          <a:p>
            <a:pPr>
              <a:spcAft>
                <a:spcPts val="1000"/>
              </a:spcAft>
            </a:pPr>
            <a:r>
              <a:rPr lang="en-US" sz="2000" dirty="0">
                <a:latin typeface="PT Sans"/>
                <a:cs typeface="PT Sans"/>
              </a:rPr>
              <a:t>Open Multi-Processing</a:t>
            </a:r>
          </a:p>
          <a:p>
            <a:pPr marL="342900" indent="-342900">
              <a:spcAft>
                <a:spcPts val="1000"/>
              </a:spcAft>
              <a:buFont typeface="Arial" panose="020B0604020202020204" pitchFamily="34" charset="0"/>
              <a:buChar char="•"/>
            </a:pPr>
            <a:r>
              <a:rPr lang="en-US" sz="2000" dirty="0">
                <a:latin typeface="PT Sans"/>
                <a:cs typeface="PT Sans"/>
              </a:rPr>
              <a:t>Shared-memory parallel library</a:t>
            </a:r>
          </a:p>
          <a:p>
            <a:pPr marL="342900" indent="-342900">
              <a:spcAft>
                <a:spcPts val="1000"/>
              </a:spcAft>
              <a:buFont typeface="Arial" panose="020B0604020202020204" pitchFamily="34" charset="0"/>
              <a:buChar char="•"/>
            </a:pPr>
            <a:r>
              <a:rPr lang="en-US" sz="2000" dirty="0">
                <a:latin typeface="PT Sans"/>
                <a:cs typeface="PT Sans"/>
              </a:rPr>
              <a:t>1997 - present</a:t>
            </a:r>
          </a:p>
          <a:p>
            <a:pPr marL="342900" indent="-342900">
              <a:spcAft>
                <a:spcPts val="1000"/>
              </a:spcAft>
              <a:buFont typeface="Arial" panose="020B0604020202020204" pitchFamily="34" charset="0"/>
              <a:buChar char="•"/>
            </a:pPr>
            <a:r>
              <a:rPr lang="en-US" sz="2000" dirty="0">
                <a:latin typeface="PT Sans"/>
                <a:cs typeface="PT Sans"/>
              </a:rPr>
              <a:t>Removes responsibility for thread creation and management from programmer</a:t>
            </a:r>
          </a:p>
          <a:p>
            <a:pPr marL="342900" indent="-342900">
              <a:spcAft>
                <a:spcPts val="1000"/>
              </a:spcAft>
              <a:buFont typeface="Arial" panose="020B0604020202020204" pitchFamily="34" charset="0"/>
              <a:buChar char="•"/>
            </a:pPr>
            <a:r>
              <a:rPr lang="en-US" sz="2000" dirty="0">
                <a:latin typeface="PT Sans"/>
                <a:cs typeface="PT Sans"/>
              </a:rPr>
              <a:t>Abstract preprocessor-level directives and clauses</a:t>
            </a:r>
          </a:p>
          <a:p>
            <a:pPr marL="800100" lvl="1" indent="-342900">
              <a:spcAft>
                <a:spcPts val="1000"/>
              </a:spcAft>
              <a:buFont typeface="Arial" panose="020B0604020202020204" pitchFamily="34" charset="0"/>
              <a:buChar char="•"/>
            </a:pPr>
            <a:r>
              <a:rPr lang="en-US" sz="2000" dirty="0">
                <a:latin typeface="PT Sans"/>
                <a:cs typeface="PT Sans"/>
              </a:rPr>
              <a:t>Rewrites source code before compiler sees it</a:t>
            </a:r>
          </a:p>
          <a:p>
            <a:pPr marL="342900" indent="-342900">
              <a:spcAft>
                <a:spcPts val="1000"/>
              </a:spcAft>
              <a:buFont typeface="Arial" panose="020B0604020202020204" pitchFamily="34" charset="0"/>
              <a:buChar char="•"/>
            </a:pPr>
            <a:r>
              <a:rPr lang="en-US" sz="2000" dirty="0">
                <a:latin typeface="PT Sans"/>
                <a:cs typeface="PT Sans"/>
              </a:rPr>
              <a:t>Runtime library</a:t>
            </a:r>
          </a:p>
        </p:txBody>
      </p:sp>
      <p:sp>
        <p:nvSpPr>
          <p:cNvPr id="2" name="TextBox 1">
            <a:extLst>
              <a:ext uri="{FF2B5EF4-FFF2-40B4-BE49-F238E27FC236}">
                <a16:creationId xmlns:a16="http://schemas.microsoft.com/office/drawing/2014/main" id="{CB89395F-9BB7-4643-A794-C3A9600181DD}"/>
              </a:ext>
            </a:extLst>
          </p:cNvPr>
          <p:cNvSpPr txBox="1"/>
          <p:nvPr/>
        </p:nvSpPr>
        <p:spPr>
          <a:xfrm>
            <a:off x="174109" y="5331011"/>
            <a:ext cx="4511444" cy="1200329"/>
          </a:xfrm>
          <a:prstGeom prst="rect">
            <a:avLst/>
          </a:prstGeom>
          <a:solidFill>
            <a:schemeClr val="bg2"/>
          </a:solidFill>
          <a:ln>
            <a:solidFill>
              <a:schemeClr val="bg2">
                <a:lumMod val="50000"/>
              </a:schemeClr>
            </a:solidFill>
          </a:ln>
        </p:spPr>
        <p:txBody>
          <a:bodyPr wrap="square" rtlCol="0">
            <a:spAutoFit/>
          </a:bodyPr>
          <a:lstStyle/>
          <a:p>
            <a:r>
              <a:rPr lang="en-US" dirty="0"/>
              <a:t>#pragma </a:t>
            </a:r>
            <a:r>
              <a:rPr lang="en-US" dirty="0" err="1"/>
              <a:t>omp</a:t>
            </a:r>
            <a:r>
              <a:rPr lang="en-US" dirty="0"/>
              <a:t> parallel</a:t>
            </a:r>
          </a:p>
          <a:p>
            <a:r>
              <a:rPr lang="en-US" dirty="0"/>
              <a:t>{</a:t>
            </a:r>
          </a:p>
          <a:p>
            <a:r>
              <a:rPr lang="en-US" dirty="0"/>
              <a:t>	/*parallel code block*/</a:t>
            </a:r>
          </a:p>
          <a:p>
            <a:r>
              <a:rPr lang="en-US" dirty="0"/>
              <a:t>}</a:t>
            </a:r>
          </a:p>
        </p:txBody>
      </p:sp>
      <p:grpSp>
        <p:nvGrpSpPr>
          <p:cNvPr id="5" name="Group 4">
            <a:extLst>
              <a:ext uri="{FF2B5EF4-FFF2-40B4-BE49-F238E27FC236}">
                <a16:creationId xmlns:a16="http://schemas.microsoft.com/office/drawing/2014/main" id="{E2E6EC12-969D-634F-A1A3-B52509559AD5}"/>
              </a:ext>
            </a:extLst>
          </p:cNvPr>
          <p:cNvGrpSpPr/>
          <p:nvPr/>
        </p:nvGrpSpPr>
        <p:grpSpPr>
          <a:xfrm>
            <a:off x="4791561" y="862029"/>
            <a:ext cx="4352439" cy="2912362"/>
            <a:chOff x="4182017" y="808592"/>
            <a:chExt cx="4961982" cy="2989615"/>
          </a:xfrm>
        </p:grpSpPr>
        <p:pic>
          <p:nvPicPr>
            <p:cNvPr id="7" name="Picture 6" descr="Graphical user interface, text&#10;&#10;Description automatically generated">
              <a:extLst>
                <a:ext uri="{FF2B5EF4-FFF2-40B4-BE49-F238E27FC236}">
                  <a16:creationId xmlns:a16="http://schemas.microsoft.com/office/drawing/2014/main" id="{BDF4E76B-08DE-6241-B932-2273A9064BBA}"/>
                </a:ext>
              </a:extLst>
            </p:cNvPr>
            <p:cNvPicPr>
              <a:picLocks noChangeAspect="1"/>
            </p:cNvPicPr>
            <p:nvPr/>
          </p:nvPicPr>
          <p:blipFill>
            <a:blip r:embed="rId4"/>
            <a:stretch>
              <a:fillRect/>
            </a:stretch>
          </p:blipFill>
          <p:spPr>
            <a:xfrm>
              <a:off x="4316532" y="808592"/>
              <a:ext cx="4827467" cy="2644258"/>
            </a:xfrm>
            <a:prstGeom prst="rect">
              <a:avLst/>
            </a:prstGeom>
          </p:spPr>
        </p:pic>
        <p:sp>
          <p:nvSpPr>
            <p:cNvPr id="8" name="TextBox 7">
              <a:extLst>
                <a:ext uri="{FF2B5EF4-FFF2-40B4-BE49-F238E27FC236}">
                  <a16:creationId xmlns:a16="http://schemas.microsoft.com/office/drawing/2014/main" id="{539EC2C3-9420-674C-925E-9A3A48FC3639}"/>
                </a:ext>
              </a:extLst>
            </p:cNvPr>
            <p:cNvSpPr txBox="1"/>
            <p:nvPr/>
          </p:nvSpPr>
          <p:spPr>
            <a:xfrm>
              <a:off x="4182017" y="3545455"/>
              <a:ext cx="457241" cy="252752"/>
            </a:xfrm>
            <a:prstGeom prst="rect">
              <a:avLst/>
            </a:prstGeom>
            <a:noFill/>
          </p:spPr>
          <p:txBody>
            <a:bodyPr wrap="none" rtlCol="0">
              <a:spAutoFit/>
            </a:bodyPr>
            <a:lstStyle/>
            <a:p>
              <a:r>
                <a:rPr lang="en-US" sz="1000" dirty="0">
                  <a:solidFill>
                    <a:schemeClr val="bg1">
                      <a:lumMod val="50000"/>
                    </a:schemeClr>
                  </a:solidFill>
                </a:rPr>
                <a:t>[f.8]</a:t>
              </a:r>
            </a:p>
          </p:txBody>
        </p:sp>
      </p:grpSp>
      <p:grpSp>
        <p:nvGrpSpPr>
          <p:cNvPr id="9" name="Group 8">
            <a:extLst>
              <a:ext uri="{FF2B5EF4-FFF2-40B4-BE49-F238E27FC236}">
                <a16:creationId xmlns:a16="http://schemas.microsoft.com/office/drawing/2014/main" id="{06DDAD54-3988-D14C-82C3-F441E992FD82}"/>
              </a:ext>
            </a:extLst>
          </p:cNvPr>
          <p:cNvGrpSpPr/>
          <p:nvPr/>
        </p:nvGrpSpPr>
        <p:grpSpPr>
          <a:xfrm>
            <a:off x="4874869" y="4049370"/>
            <a:ext cx="3699290" cy="1598103"/>
            <a:chOff x="619626" y="4463066"/>
            <a:chExt cx="4105560" cy="1714281"/>
          </a:xfrm>
        </p:grpSpPr>
        <p:sp>
          <p:nvSpPr>
            <p:cNvPr id="10" name="Arc 9">
              <a:extLst>
                <a:ext uri="{FF2B5EF4-FFF2-40B4-BE49-F238E27FC236}">
                  <a16:creationId xmlns:a16="http://schemas.microsoft.com/office/drawing/2014/main" id="{BF8AE7A8-7F14-FB46-8071-9151DA8BEE82}"/>
                </a:ext>
              </a:extLst>
            </p:cNvPr>
            <p:cNvSpPr/>
            <p:nvPr/>
          </p:nvSpPr>
          <p:spPr>
            <a:xfrm>
              <a:off x="985880" y="5457505"/>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DD7AB7A3-7D72-0546-8EC0-ED0C0ED517B0}"/>
                </a:ext>
              </a:extLst>
            </p:cNvPr>
            <p:cNvSpPr/>
            <p:nvPr/>
          </p:nvSpPr>
          <p:spPr>
            <a:xfrm rot="5400000">
              <a:off x="984996" y="4750769"/>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22939F43-514E-534D-A70A-D6FE09BE79F0}"/>
                </a:ext>
              </a:extLst>
            </p:cNvPr>
            <p:cNvSpPr/>
            <p:nvPr/>
          </p:nvSpPr>
          <p:spPr>
            <a:xfrm rot="16200000">
              <a:off x="1699562" y="4754049"/>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7736699D-B861-B945-9E11-7D6D845151B7}"/>
                </a:ext>
              </a:extLst>
            </p:cNvPr>
            <p:cNvSpPr/>
            <p:nvPr/>
          </p:nvSpPr>
          <p:spPr>
            <a:xfrm rot="10800000">
              <a:off x="1694389" y="5454226"/>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0DA4FC9-21FE-C749-803D-ACEE595497E1}"/>
                </a:ext>
              </a:extLst>
            </p:cNvPr>
            <p:cNvCxnSpPr>
              <a:cxnSpLocks/>
            </p:cNvCxnSpPr>
            <p:nvPr/>
          </p:nvCxnSpPr>
          <p:spPr>
            <a:xfrm>
              <a:off x="2053816" y="4753796"/>
              <a:ext cx="1175481"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B4F0BD46-7506-A343-969C-C930E8AAA4FB}"/>
                </a:ext>
              </a:extLst>
            </p:cNvPr>
            <p:cNvCxnSpPr>
              <a:cxnSpLocks/>
            </p:cNvCxnSpPr>
            <p:nvPr/>
          </p:nvCxnSpPr>
          <p:spPr>
            <a:xfrm>
              <a:off x="2048643" y="6168790"/>
              <a:ext cx="1175481" cy="0"/>
            </a:xfrm>
            <a:prstGeom prst="line">
              <a:avLst/>
            </a:prstGeom>
            <a:ln w="38100"/>
          </p:spPr>
          <p:style>
            <a:lnRef idx="2">
              <a:schemeClr val="dk1"/>
            </a:lnRef>
            <a:fillRef idx="0">
              <a:schemeClr val="dk1"/>
            </a:fillRef>
            <a:effectRef idx="1">
              <a:schemeClr val="dk1"/>
            </a:effectRef>
            <a:fontRef idx="minor">
              <a:schemeClr val="tx1"/>
            </a:fontRef>
          </p:style>
        </p:cxnSp>
        <p:sp>
          <p:nvSpPr>
            <p:cNvPr id="16" name="Arc 15">
              <a:extLst>
                <a:ext uri="{FF2B5EF4-FFF2-40B4-BE49-F238E27FC236}">
                  <a16:creationId xmlns:a16="http://schemas.microsoft.com/office/drawing/2014/main" id="{E0BB5330-5A3E-484E-BF93-40F0A2A810D3}"/>
                </a:ext>
              </a:extLst>
            </p:cNvPr>
            <p:cNvSpPr/>
            <p:nvPr/>
          </p:nvSpPr>
          <p:spPr>
            <a:xfrm>
              <a:off x="2872899" y="4757794"/>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2B89D43D-0446-DE42-9D76-DC55957CADC4}"/>
                </a:ext>
              </a:extLst>
            </p:cNvPr>
            <p:cNvSpPr/>
            <p:nvPr/>
          </p:nvSpPr>
          <p:spPr>
            <a:xfrm rot="10800000">
              <a:off x="3577697" y="4747741"/>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BA4F29E0-FA71-464E-97E3-86A023E81EE5}"/>
                </a:ext>
              </a:extLst>
            </p:cNvPr>
            <p:cNvSpPr/>
            <p:nvPr/>
          </p:nvSpPr>
          <p:spPr>
            <a:xfrm rot="5400000">
              <a:off x="2864698" y="5454225"/>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BFA14104-BB09-B54D-B547-B50F59EC29C7}"/>
                </a:ext>
              </a:extLst>
            </p:cNvPr>
            <p:cNvSpPr/>
            <p:nvPr/>
          </p:nvSpPr>
          <p:spPr>
            <a:xfrm rot="16200000">
              <a:off x="3579263" y="5456630"/>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AEFCBA3-482F-2542-975D-9F4BE8E21EB5}"/>
                </a:ext>
              </a:extLst>
            </p:cNvPr>
            <p:cNvCxnSpPr>
              <a:cxnSpLocks/>
            </p:cNvCxnSpPr>
            <p:nvPr/>
          </p:nvCxnSpPr>
          <p:spPr>
            <a:xfrm flipV="1">
              <a:off x="619626" y="5459502"/>
              <a:ext cx="4105560" cy="1166"/>
            </a:xfrm>
            <a:prstGeom prst="straightConnector1">
              <a:avLst/>
            </a:prstGeom>
            <a:ln w="46990">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5824A56D-559F-9A40-AD53-E207CD12F1E2}"/>
                </a:ext>
              </a:extLst>
            </p:cNvPr>
            <p:cNvSpPr txBox="1"/>
            <p:nvPr/>
          </p:nvSpPr>
          <p:spPr>
            <a:xfrm>
              <a:off x="626996" y="5142955"/>
              <a:ext cx="920926" cy="307777"/>
            </a:xfrm>
            <a:prstGeom prst="rect">
              <a:avLst/>
            </a:prstGeom>
            <a:noFill/>
          </p:spPr>
          <p:txBody>
            <a:bodyPr wrap="square" rtlCol="0">
              <a:spAutoFit/>
            </a:bodyPr>
            <a:lstStyle/>
            <a:p>
              <a:pPr algn="ctr"/>
              <a:r>
                <a:rPr lang="en-US" sz="1400" dirty="0"/>
                <a:t>Thread 0</a:t>
              </a:r>
            </a:p>
          </p:txBody>
        </p:sp>
        <p:sp>
          <p:nvSpPr>
            <p:cNvPr id="22" name="TextBox 21">
              <a:extLst>
                <a:ext uri="{FF2B5EF4-FFF2-40B4-BE49-F238E27FC236}">
                  <a16:creationId xmlns:a16="http://schemas.microsoft.com/office/drawing/2014/main" id="{8442EE9F-1B5F-AC42-B624-E493F42194C8}"/>
                </a:ext>
              </a:extLst>
            </p:cNvPr>
            <p:cNvSpPr txBox="1"/>
            <p:nvPr/>
          </p:nvSpPr>
          <p:spPr>
            <a:xfrm>
              <a:off x="2174849" y="5869570"/>
              <a:ext cx="920926" cy="307777"/>
            </a:xfrm>
            <a:prstGeom prst="rect">
              <a:avLst/>
            </a:prstGeom>
            <a:noFill/>
          </p:spPr>
          <p:txBody>
            <a:bodyPr wrap="square" rtlCol="0">
              <a:spAutoFit/>
            </a:bodyPr>
            <a:lstStyle/>
            <a:p>
              <a:pPr algn="ctr"/>
              <a:r>
                <a:rPr lang="en-US" sz="1400" dirty="0"/>
                <a:t>Thread 2</a:t>
              </a:r>
            </a:p>
          </p:txBody>
        </p:sp>
        <p:sp>
          <p:nvSpPr>
            <p:cNvPr id="23" name="TextBox 22">
              <a:extLst>
                <a:ext uri="{FF2B5EF4-FFF2-40B4-BE49-F238E27FC236}">
                  <a16:creationId xmlns:a16="http://schemas.microsoft.com/office/drawing/2014/main" id="{1CF07F44-767D-9147-A687-18C5B366A305}"/>
                </a:ext>
              </a:extLst>
            </p:cNvPr>
            <p:cNvSpPr txBox="1"/>
            <p:nvPr/>
          </p:nvSpPr>
          <p:spPr>
            <a:xfrm>
              <a:off x="2185308" y="5149224"/>
              <a:ext cx="920926" cy="307777"/>
            </a:xfrm>
            <a:prstGeom prst="rect">
              <a:avLst/>
            </a:prstGeom>
            <a:noFill/>
          </p:spPr>
          <p:txBody>
            <a:bodyPr wrap="square" rtlCol="0">
              <a:spAutoFit/>
            </a:bodyPr>
            <a:lstStyle/>
            <a:p>
              <a:pPr algn="ctr"/>
              <a:r>
                <a:rPr lang="en-US" sz="1400" dirty="0"/>
                <a:t>Thread 1</a:t>
              </a:r>
            </a:p>
          </p:txBody>
        </p:sp>
        <p:sp>
          <p:nvSpPr>
            <p:cNvPr id="24" name="TextBox 23">
              <a:extLst>
                <a:ext uri="{FF2B5EF4-FFF2-40B4-BE49-F238E27FC236}">
                  <a16:creationId xmlns:a16="http://schemas.microsoft.com/office/drawing/2014/main" id="{A7E651A3-581D-F445-8F34-6C79716C4B3D}"/>
                </a:ext>
              </a:extLst>
            </p:cNvPr>
            <p:cNvSpPr txBox="1"/>
            <p:nvPr/>
          </p:nvSpPr>
          <p:spPr>
            <a:xfrm>
              <a:off x="2185857" y="4463066"/>
              <a:ext cx="920926" cy="307777"/>
            </a:xfrm>
            <a:prstGeom prst="rect">
              <a:avLst/>
            </a:prstGeom>
            <a:noFill/>
          </p:spPr>
          <p:txBody>
            <a:bodyPr wrap="square" rtlCol="0">
              <a:spAutoFit/>
            </a:bodyPr>
            <a:lstStyle/>
            <a:p>
              <a:pPr algn="ctr"/>
              <a:r>
                <a:rPr lang="en-US" sz="1400" dirty="0"/>
                <a:t>Thread 0</a:t>
              </a:r>
            </a:p>
          </p:txBody>
        </p:sp>
        <p:sp>
          <p:nvSpPr>
            <p:cNvPr id="25" name="TextBox 24">
              <a:extLst>
                <a:ext uri="{FF2B5EF4-FFF2-40B4-BE49-F238E27FC236}">
                  <a16:creationId xmlns:a16="http://schemas.microsoft.com/office/drawing/2014/main" id="{10A79C67-C63C-AA45-88C3-391A570031FC}"/>
                </a:ext>
              </a:extLst>
            </p:cNvPr>
            <p:cNvSpPr txBox="1"/>
            <p:nvPr/>
          </p:nvSpPr>
          <p:spPr>
            <a:xfrm>
              <a:off x="3716258" y="5142955"/>
              <a:ext cx="920926" cy="307777"/>
            </a:xfrm>
            <a:prstGeom prst="rect">
              <a:avLst/>
            </a:prstGeom>
            <a:noFill/>
          </p:spPr>
          <p:txBody>
            <a:bodyPr wrap="square" rtlCol="0">
              <a:spAutoFit/>
            </a:bodyPr>
            <a:lstStyle/>
            <a:p>
              <a:pPr algn="ctr"/>
              <a:r>
                <a:rPr lang="en-US" sz="1400" dirty="0"/>
                <a:t>Thread 0</a:t>
              </a:r>
            </a:p>
          </p:txBody>
        </p:sp>
      </p:grpSp>
    </p:spTree>
    <p:extLst>
      <p:ext uri="{BB962C8B-B14F-4D97-AF65-F5344CB8AC3E}">
        <p14:creationId xmlns:p14="http://schemas.microsoft.com/office/powerpoint/2010/main" val="3696685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Problem</a:t>
            </a:r>
          </a:p>
        </p:txBody>
      </p:sp>
      <p:sp>
        <p:nvSpPr>
          <p:cNvPr id="6" name="TextBox 5"/>
          <p:cNvSpPr txBox="1"/>
          <p:nvPr/>
        </p:nvSpPr>
        <p:spPr>
          <a:xfrm>
            <a:off x="681936" y="1296580"/>
            <a:ext cx="5349471" cy="4708981"/>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400" dirty="0">
                <a:latin typeface="PT Sans"/>
                <a:cs typeface="PT Sans"/>
              </a:rPr>
              <a:t>Top three languages used in teaching early CS: </a:t>
            </a:r>
          </a:p>
          <a:p>
            <a:pPr marL="800100" lvl="1" indent="-342900">
              <a:spcAft>
                <a:spcPts val="1200"/>
              </a:spcAft>
              <a:buFont typeface="Arial" panose="020B0604020202020204" pitchFamily="34" charset="0"/>
              <a:buChar char="•"/>
            </a:pPr>
            <a:r>
              <a:rPr lang="en-US" sz="2400" dirty="0">
                <a:latin typeface="PT Sans"/>
                <a:cs typeface="PT Sans"/>
              </a:rPr>
              <a:t>C/C++</a:t>
            </a:r>
          </a:p>
          <a:p>
            <a:pPr marL="800100" lvl="1" indent="-342900">
              <a:spcAft>
                <a:spcPts val="1200"/>
              </a:spcAft>
              <a:buFont typeface="Arial" panose="020B0604020202020204" pitchFamily="34" charset="0"/>
              <a:buChar char="•"/>
            </a:pPr>
            <a:r>
              <a:rPr lang="en-US" sz="2400" dirty="0">
                <a:latin typeface="PT Sans"/>
                <a:cs typeface="PT Sans"/>
              </a:rPr>
              <a:t>Java</a:t>
            </a:r>
          </a:p>
          <a:p>
            <a:pPr marL="800100" lvl="1" indent="-342900">
              <a:spcAft>
                <a:spcPts val="1200"/>
              </a:spcAft>
              <a:buFont typeface="Arial" panose="020B0604020202020204" pitchFamily="34" charset="0"/>
              <a:buChar char="•"/>
            </a:pPr>
            <a:r>
              <a:rPr lang="en-US" sz="2400" dirty="0">
                <a:latin typeface="PT Sans"/>
                <a:cs typeface="PT Sans"/>
              </a:rPr>
              <a:t>Python</a:t>
            </a:r>
          </a:p>
          <a:p>
            <a:pPr marL="342900" indent="-342900">
              <a:spcAft>
                <a:spcPts val="1200"/>
              </a:spcAft>
              <a:buFont typeface="Arial" panose="020B0604020202020204" pitchFamily="34" charset="0"/>
              <a:buChar char="•"/>
            </a:pPr>
            <a:r>
              <a:rPr lang="en-US" sz="2400" dirty="0">
                <a:latin typeface="PT Sans"/>
                <a:cs typeface="PT Sans"/>
              </a:rPr>
              <a:t>OpenMP only supports FORTRAN, C, C++</a:t>
            </a:r>
          </a:p>
          <a:p>
            <a:pPr marL="342900" indent="-342900">
              <a:spcAft>
                <a:spcPts val="1200"/>
              </a:spcAft>
              <a:buFont typeface="Arial" panose="020B0604020202020204" pitchFamily="34" charset="0"/>
              <a:buChar char="•"/>
            </a:pPr>
            <a:r>
              <a:rPr lang="en-US" sz="2400" dirty="0">
                <a:latin typeface="PT Sans"/>
                <a:cs typeface="PT Sans"/>
              </a:rPr>
              <a:t>Several Java implementations with varying usability (covered later)</a:t>
            </a:r>
          </a:p>
          <a:p>
            <a:pPr marL="342900" indent="-342900">
              <a:spcAft>
                <a:spcPts val="1200"/>
              </a:spcAft>
              <a:buFont typeface="Arial" panose="020B0604020202020204" pitchFamily="34" charset="0"/>
              <a:buChar char="•"/>
            </a:pPr>
            <a:r>
              <a:rPr lang="en-US" sz="2400" dirty="0">
                <a:latin typeface="PT Sans"/>
                <a:cs typeface="PT Sans"/>
              </a:rPr>
              <a:t>No implementations in Python</a:t>
            </a:r>
          </a:p>
        </p:txBody>
      </p:sp>
      <p:graphicFrame>
        <p:nvGraphicFramePr>
          <p:cNvPr id="2" name="Chart 1">
            <a:extLst>
              <a:ext uri="{FF2B5EF4-FFF2-40B4-BE49-F238E27FC236}">
                <a16:creationId xmlns:a16="http://schemas.microsoft.com/office/drawing/2014/main" id="{1E11DF70-4F23-8540-8D49-3CEA92C67AD5}"/>
              </a:ext>
            </a:extLst>
          </p:cNvPr>
          <p:cNvGraphicFramePr/>
          <p:nvPr>
            <p:extLst>
              <p:ext uri="{D42A27DB-BD31-4B8C-83A1-F6EECF244321}">
                <p14:modId xmlns:p14="http://schemas.microsoft.com/office/powerpoint/2010/main" val="1426704952"/>
              </p:ext>
            </p:extLst>
          </p:nvPr>
        </p:nvGraphicFramePr>
        <p:xfrm>
          <a:off x="5256284" y="1296580"/>
          <a:ext cx="3748435" cy="269408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68929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08482"/>
            <a:ext cx="9144000" cy="400110"/>
          </a:xfrm>
          <a:prstGeom prst="rect">
            <a:avLst/>
          </a:prstGeom>
          <a:noFill/>
        </p:spPr>
        <p:txBody>
          <a:bodyPr wrap="square" rtlCol="0">
            <a:spAutoFit/>
          </a:bodyPr>
          <a:lstStyle/>
          <a:p>
            <a:pPr algn="ctr"/>
            <a:r>
              <a:rPr lang="en-US" sz="2000" dirty="0">
                <a:latin typeface="PT Sans"/>
                <a:cs typeface="PT Sans"/>
              </a:rPr>
              <a:t>Contribution</a:t>
            </a:r>
          </a:p>
        </p:txBody>
      </p:sp>
      <p:sp>
        <p:nvSpPr>
          <p:cNvPr id="6" name="TextBox 5"/>
          <p:cNvSpPr txBox="1"/>
          <p:nvPr/>
        </p:nvSpPr>
        <p:spPr>
          <a:xfrm>
            <a:off x="348016" y="1102227"/>
            <a:ext cx="4159819" cy="4524315"/>
          </a:xfrm>
          <a:prstGeom prst="rect">
            <a:avLst/>
          </a:prstGeom>
          <a:noFill/>
        </p:spPr>
        <p:txBody>
          <a:bodyPr wrap="square" rtlCol="0">
            <a:spAutoFit/>
          </a:bodyPr>
          <a:lstStyle/>
          <a:p>
            <a:r>
              <a:rPr lang="en-US" sz="2400" u="sng" dirty="0">
                <a:latin typeface="PT Sans"/>
                <a:cs typeface="PT Sans"/>
              </a:rPr>
              <a:t>Core</a:t>
            </a:r>
            <a:r>
              <a:rPr lang="en-US" sz="2400" dirty="0">
                <a:latin typeface="PT Sans"/>
                <a:cs typeface="PT Sans"/>
              </a:rPr>
              <a:t> OpenMP functionality in Python</a:t>
            </a:r>
          </a:p>
          <a:p>
            <a:pPr marL="800100" lvl="1" indent="-342900">
              <a:buFont typeface="Arial" panose="020B0604020202020204" pitchFamily="34" charset="0"/>
              <a:buChar char="•"/>
            </a:pPr>
            <a:r>
              <a:rPr lang="en-US" sz="2400" dirty="0">
                <a:latin typeface="PT Sans"/>
                <a:cs typeface="PT Sans"/>
              </a:rPr>
              <a:t>Directives and clauses</a:t>
            </a:r>
          </a:p>
          <a:p>
            <a:pPr marL="800100" lvl="1" indent="-342900">
              <a:buFont typeface="Arial" panose="020B0604020202020204" pitchFamily="34" charset="0"/>
              <a:buChar char="•"/>
            </a:pPr>
            <a:r>
              <a:rPr lang="en-US" sz="2400" dirty="0">
                <a:latin typeface="PT Sans"/>
                <a:cs typeface="PT Sans"/>
              </a:rPr>
              <a:t>Runtime library</a:t>
            </a:r>
          </a:p>
          <a:p>
            <a:pPr marL="342900" indent="-342900">
              <a:buFont typeface="Arial" panose="020B0604020202020204" pitchFamily="34" charset="0"/>
              <a:buChar char="•"/>
            </a:pPr>
            <a:endParaRPr lang="en-US" sz="2400" dirty="0">
              <a:latin typeface="PT Sans"/>
              <a:cs typeface="PT Sans"/>
            </a:endParaRPr>
          </a:p>
          <a:p>
            <a:pPr marL="342900" indent="-342900">
              <a:buFont typeface="Arial" panose="020B0604020202020204" pitchFamily="34" charset="0"/>
              <a:buChar char="•"/>
            </a:pPr>
            <a:r>
              <a:rPr lang="en-US" sz="2400" dirty="0">
                <a:latin typeface="PT Sans"/>
                <a:cs typeface="PT Sans"/>
              </a:rPr>
              <a:t>Teaching, not performance</a:t>
            </a:r>
          </a:p>
          <a:p>
            <a:pPr marL="800100" lvl="1" indent="-342900">
              <a:buFont typeface="Arial" panose="020B0604020202020204" pitchFamily="34" charset="0"/>
              <a:buChar char="•"/>
            </a:pPr>
            <a:r>
              <a:rPr lang="en-US" sz="2400" dirty="0">
                <a:latin typeface="PT Sans"/>
                <a:cs typeface="PT Sans"/>
              </a:rPr>
              <a:t>Concurrency </a:t>
            </a:r>
          </a:p>
          <a:p>
            <a:pPr marL="800100" lvl="1" indent="-342900">
              <a:buFont typeface="Arial" panose="020B0604020202020204" pitchFamily="34" charset="0"/>
              <a:buChar char="•"/>
            </a:pPr>
            <a:r>
              <a:rPr lang="en-US" sz="2400" dirty="0">
                <a:latin typeface="PT Sans"/>
                <a:cs typeface="PT Sans"/>
              </a:rPr>
              <a:t>Parallelism </a:t>
            </a:r>
          </a:p>
          <a:p>
            <a:pPr marL="800100" lvl="1" indent="-342900">
              <a:buFont typeface="Arial" panose="020B0604020202020204" pitchFamily="34" charset="0"/>
              <a:buChar char="•"/>
            </a:pPr>
            <a:r>
              <a:rPr lang="en-US" sz="2400" dirty="0">
                <a:latin typeface="PT Sans"/>
                <a:cs typeface="PT Sans"/>
              </a:rPr>
              <a:t>Speedup </a:t>
            </a:r>
          </a:p>
          <a:p>
            <a:pPr marL="800100" lvl="1" indent="-342900">
              <a:buFont typeface="Arial" panose="020B0604020202020204" pitchFamily="34" charset="0"/>
              <a:buChar char="•"/>
            </a:pPr>
            <a:r>
              <a:rPr lang="en-US" sz="2400" dirty="0">
                <a:latin typeface="PT Sans"/>
                <a:cs typeface="PT Sans"/>
              </a:rPr>
              <a:t>Efficiency</a:t>
            </a:r>
          </a:p>
          <a:p>
            <a:pPr marL="800100" lvl="1" indent="-342900">
              <a:buFont typeface="Arial" panose="020B0604020202020204" pitchFamily="34" charset="0"/>
              <a:buChar char="•"/>
            </a:pPr>
            <a:r>
              <a:rPr lang="en-US" sz="2400" dirty="0">
                <a:latin typeface="PT Sans"/>
                <a:cs typeface="PT Sans"/>
              </a:rPr>
              <a:t>Synchronization</a:t>
            </a:r>
          </a:p>
          <a:p>
            <a:pPr marL="800100" lvl="1" indent="-342900">
              <a:buFont typeface="Arial" panose="020B0604020202020204" pitchFamily="34" charset="0"/>
              <a:buChar char="•"/>
            </a:pPr>
            <a:r>
              <a:rPr lang="en-US" sz="2400" dirty="0">
                <a:latin typeface="PT Sans"/>
                <a:cs typeface="PT Sans"/>
              </a:rPr>
              <a:t>Etc. </a:t>
            </a:r>
          </a:p>
        </p:txBody>
      </p:sp>
      <p:grpSp>
        <p:nvGrpSpPr>
          <p:cNvPr id="46" name="Group 45">
            <a:extLst>
              <a:ext uri="{FF2B5EF4-FFF2-40B4-BE49-F238E27FC236}">
                <a16:creationId xmlns:a16="http://schemas.microsoft.com/office/drawing/2014/main" id="{BF3C348F-72EB-4B4A-882A-DFC81CD24C67}"/>
              </a:ext>
            </a:extLst>
          </p:cNvPr>
          <p:cNvGrpSpPr/>
          <p:nvPr/>
        </p:nvGrpSpPr>
        <p:grpSpPr>
          <a:xfrm>
            <a:off x="4690424" y="3657417"/>
            <a:ext cx="4105560" cy="1714281"/>
            <a:chOff x="3435521" y="4696946"/>
            <a:chExt cx="4105560" cy="1714281"/>
          </a:xfrm>
        </p:grpSpPr>
        <p:sp>
          <p:nvSpPr>
            <p:cNvPr id="22" name="Arc 21">
              <a:extLst>
                <a:ext uri="{FF2B5EF4-FFF2-40B4-BE49-F238E27FC236}">
                  <a16:creationId xmlns:a16="http://schemas.microsoft.com/office/drawing/2014/main" id="{FFCF0207-6D70-774A-863C-FC9650647EB6}"/>
                </a:ext>
              </a:extLst>
            </p:cNvPr>
            <p:cNvSpPr/>
            <p:nvPr/>
          </p:nvSpPr>
          <p:spPr>
            <a:xfrm>
              <a:off x="3801775" y="5691385"/>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ECA41168-136E-8549-AA77-3C0CAAA0C741}"/>
                </a:ext>
              </a:extLst>
            </p:cNvPr>
            <p:cNvSpPr/>
            <p:nvPr/>
          </p:nvSpPr>
          <p:spPr>
            <a:xfrm rot="5400000">
              <a:off x="3800891" y="4984649"/>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590A5476-7209-FB45-B7B6-C2C76BEB1B0B}"/>
                </a:ext>
              </a:extLst>
            </p:cNvPr>
            <p:cNvSpPr/>
            <p:nvPr/>
          </p:nvSpPr>
          <p:spPr>
            <a:xfrm rot="16200000">
              <a:off x="4515457" y="4987929"/>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F87960D0-07A4-CE49-808F-19054D5031C3}"/>
                </a:ext>
              </a:extLst>
            </p:cNvPr>
            <p:cNvSpPr/>
            <p:nvPr/>
          </p:nvSpPr>
          <p:spPr>
            <a:xfrm rot="10800000">
              <a:off x="4510284" y="5688106"/>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6430BC3-9741-B74C-BEC8-0FAC1BC59E52}"/>
                </a:ext>
              </a:extLst>
            </p:cNvPr>
            <p:cNvCxnSpPr>
              <a:cxnSpLocks/>
            </p:cNvCxnSpPr>
            <p:nvPr/>
          </p:nvCxnSpPr>
          <p:spPr>
            <a:xfrm>
              <a:off x="4869711" y="4987676"/>
              <a:ext cx="1175481"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BD308985-E6C2-1A41-B098-CBD5DF9B2C48}"/>
                </a:ext>
              </a:extLst>
            </p:cNvPr>
            <p:cNvCxnSpPr>
              <a:cxnSpLocks/>
            </p:cNvCxnSpPr>
            <p:nvPr/>
          </p:nvCxnSpPr>
          <p:spPr>
            <a:xfrm>
              <a:off x="4864538" y="6402670"/>
              <a:ext cx="1175481" cy="0"/>
            </a:xfrm>
            <a:prstGeom prst="line">
              <a:avLst/>
            </a:prstGeom>
            <a:ln w="38100"/>
          </p:spPr>
          <p:style>
            <a:lnRef idx="2">
              <a:schemeClr val="dk1"/>
            </a:lnRef>
            <a:fillRef idx="0">
              <a:schemeClr val="dk1"/>
            </a:fillRef>
            <a:effectRef idx="1">
              <a:schemeClr val="dk1"/>
            </a:effectRef>
            <a:fontRef idx="minor">
              <a:schemeClr val="tx1"/>
            </a:fontRef>
          </p:style>
        </p:cxnSp>
        <p:sp>
          <p:nvSpPr>
            <p:cNvPr id="28" name="Arc 27">
              <a:extLst>
                <a:ext uri="{FF2B5EF4-FFF2-40B4-BE49-F238E27FC236}">
                  <a16:creationId xmlns:a16="http://schemas.microsoft.com/office/drawing/2014/main" id="{C9A50A69-8691-2C48-8FBF-18EAA1EBA888}"/>
                </a:ext>
              </a:extLst>
            </p:cNvPr>
            <p:cNvSpPr/>
            <p:nvPr/>
          </p:nvSpPr>
          <p:spPr>
            <a:xfrm>
              <a:off x="5688794" y="4991674"/>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1AA90843-98CD-D34D-8E76-A9CAC1B82852}"/>
                </a:ext>
              </a:extLst>
            </p:cNvPr>
            <p:cNvSpPr/>
            <p:nvPr/>
          </p:nvSpPr>
          <p:spPr>
            <a:xfrm rot="10800000">
              <a:off x="6393592" y="4981621"/>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0FEB662A-FE33-6D44-AD60-F4874C9CA233}"/>
                </a:ext>
              </a:extLst>
            </p:cNvPr>
            <p:cNvSpPr/>
            <p:nvPr/>
          </p:nvSpPr>
          <p:spPr>
            <a:xfrm rot="5400000">
              <a:off x="5680593" y="5688105"/>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27F997A7-D712-9840-9541-733522C0E013}"/>
                </a:ext>
              </a:extLst>
            </p:cNvPr>
            <p:cNvSpPr/>
            <p:nvPr/>
          </p:nvSpPr>
          <p:spPr>
            <a:xfrm rot="16200000">
              <a:off x="6395158" y="5690510"/>
              <a:ext cx="708509" cy="714564"/>
            </a:xfrm>
            <a:prstGeom prst="arc">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4ED074CD-5482-374A-A28C-74755AA547A9}"/>
                </a:ext>
              </a:extLst>
            </p:cNvPr>
            <p:cNvCxnSpPr>
              <a:cxnSpLocks/>
            </p:cNvCxnSpPr>
            <p:nvPr/>
          </p:nvCxnSpPr>
          <p:spPr>
            <a:xfrm flipV="1">
              <a:off x="3435521" y="5693382"/>
              <a:ext cx="4105560" cy="1166"/>
            </a:xfrm>
            <a:prstGeom prst="straightConnector1">
              <a:avLst/>
            </a:prstGeom>
            <a:ln w="46990">
              <a:tailEnd type="triangle"/>
            </a:ln>
          </p:spPr>
          <p:style>
            <a:lnRef idx="2">
              <a:schemeClr val="dk1"/>
            </a:lnRef>
            <a:fillRef idx="0">
              <a:schemeClr val="dk1"/>
            </a:fillRef>
            <a:effectRef idx="1">
              <a:schemeClr val="dk1"/>
            </a:effectRef>
            <a:fontRef idx="minor">
              <a:schemeClr val="tx1"/>
            </a:fontRef>
          </p:style>
        </p:cxnSp>
        <p:sp>
          <p:nvSpPr>
            <p:cNvPr id="33" name="TextBox 32">
              <a:extLst>
                <a:ext uri="{FF2B5EF4-FFF2-40B4-BE49-F238E27FC236}">
                  <a16:creationId xmlns:a16="http://schemas.microsoft.com/office/drawing/2014/main" id="{991D2E4F-154C-2847-96C1-05009BA36533}"/>
                </a:ext>
              </a:extLst>
            </p:cNvPr>
            <p:cNvSpPr txBox="1"/>
            <p:nvPr/>
          </p:nvSpPr>
          <p:spPr>
            <a:xfrm>
              <a:off x="3442891" y="5376835"/>
              <a:ext cx="920926" cy="307777"/>
            </a:xfrm>
            <a:prstGeom prst="rect">
              <a:avLst/>
            </a:prstGeom>
            <a:noFill/>
          </p:spPr>
          <p:txBody>
            <a:bodyPr wrap="square" rtlCol="0">
              <a:spAutoFit/>
            </a:bodyPr>
            <a:lstStyle/>
            <a:p>
              <a:pPr algn="ctr"/>
              <a:r>
                <a:rPr lang="en-US" sz="1400" dirty="0"/>
                <a:t>Thread 0</a:t>
              </a:r>
            </a:p>
          </p:txBody>
        </p:sp>
        <p:sp>
          <p:nvSpPr>
            <p:cNvPr id="34" name="TextBox 33">
              <a:extLst>
                <a:ext uri="{FF2B5EF4-FFF2-40B4-BE49-F238E27FC236}">
                  <a16:creationId xmlns:a16="http://schemas.microsoft.com/office/drawing/2014/main" id="{16FEC31E-AFB9-A840-9847-FBB259977F14}"/>
                </a:ext>
              </a:extLst>
            </p:cNvPr>
            <p:cNvSpPr txBox="1"/>
            <p:nvPr/>
          </p:nvSpPr>
          <p:spPr>
            <a:xfrm>
              <a:off x="4990744" y="6103450"/>
              <a:ext cx="920926" cy="307777"/>
            </a:xfrm>
            <a:prstGeom prst="rect">
              <a:avLst/>
            </a:prstGeom>
            <a:noFill/>
          </p:spPr>
          <p:txBody>
            <a:bodyPr wrap="square" rtlCol="0">
              <a:spAutoFit/>
            </a:bodyPr>
            <a:lstStyle/>
            <a:p>
              <a:pPr algn="ctr"/>
              <a:r>
                <a:rPr lang="en-US" sz="1400" dirty="0"/>
                <a:t>Thread 2</a:t>
              </a:r>
            </a:p>
          </p:txBody>
        </p:sp>
        <p:sp>
          <p:nvSpPr>
            <p:cNvPr id="35" name="TextBox 34">
              <a:extLst>
                <a:ext uri="{FF2B5EF4-FFF2-40B4-BE49-F238E27FC236}">
                  <a16:creationId xmlns:a16="http://schemas.microsoft.com/office/drawing/2014/main" id="{5809FE04-75A9-B741-8939-2E49C474912B}"/>
                </a:ext>
              </a:extLst>
            </p:cNvPr>
            <p:cNvSpPr txBox="1"/>
            <p:nvPr/>
          </p:nvSpPr>
          <p:spPr>
            <a:xfrm>
              <a:off x="5001203" y="5383104"/>
              <a:ext cx="920926" cy="307777"/>
            </a:xfrm>
            <a:prstGeom prst="rect">
              <a:avLst/>
            </a:prstGeom>
            <a:noFill/>
          </p:spPr>
          <p:txBody>
            <a:bodyPr wrap="square" rtlCol="0">
              <a:spAutoFit/>
            </a:bodyPr>
            <a:lstStyle/>
            <a:p>
              <a:pPr algn="ctr"/>
              <a:r>
                <a:rPr lang="en-US" sz="1400" dirty="0"/>
                <a:t>Thread 1</a:t>
              </a:r>
            </a:p>
          </p:txBody>
        </p:sp>
        <p:sp>
          <p:nvSpPr>
            <p:cNvPr id="36" name="TextBox 35">
              <a:extLst>
                <a:ext uri="{FF2B5EF4-FFF2-40B4-BE49-F238E27FC236}">
                  <a16:creationId xmlns:a16="http://schemas.microsoft.com/office/drawing/2014/main" id="{EC5E0787-20D9-6C40-BE78-A8CA6BE72911}"/>
                </a:ext>
              </a:extLst>
            </p:cNvPr>
            <p:cNvSpPr txBox="1"/>
            <p:nvPr/>
          </p:nvSpPr>
          <p:spPr>
            <a:xfrm>
              <a:off x="5001752" y="4696946"/>
              <a:ext cx="920926" cy="307777"/>
            </a:xfrm>
            <a:prstGeom prst="rect">
              <a:avLst/>
            </a:prstGeom>
            <a:noFill/>
          </p:spPr>
          <p:txBody>
            <a:bodyPr wrap="square" rtlCol="0">
              <a:spAutoFit/>
            </a:bodyPr>
            <a:lstStyle/>
            <a:p>
              <a:pPr algn="ctr"/>
              <a:r>
                <a:rPr lang="en-US" sz="1400" dirty="0"/>
                <a:t>Thread 0</a:t>
              </a:r>
            </a:p>
          </p:txBody>
        </p:sp>
        <p:sp>
          <p:nvSpPr>
            <p:cNvPr id="37" name="TextBox 36">
              <a:extLst>
                <a:ext uri="{FF2B5EF4-FFF2-40B4-BE49-F238E27FC236}">
                  <a16:creationId xmlns:a16="http://schemas.microsoft.com/office/drawing/2014/main" id="{07171D5B-6DFF-B342-924D-669A8E5F5492}"/>
                </a:ext>
              </a:extLst>
            </p:cNvPr>
            <p:cNvSpPr txBox="1"/>
            <p:nvPr/>
          </p:nvSpPr>
          <p:spPr>
            <a:xfrm>
              <a:off x="6532153" y="5376835"/>
              <a:ext cx="920926" cy="307777"/>
            </a:xfrm>
            <a:prstGeom prst="rect">
              <a:avLst/>
            </a:prstGeom>
            <a:noFill/>
          </p:spPr>
          <p:txBody>
            <a:bodyPr wrap="square" rtlCol="0">
              <a:spAutoFit/>
            </a:bodyPr>
            <a:lstStyle/>
            <a:p>
              <a:pPr algn="ctr"/>
              <a:r>
                <a:rPr lang="en-US" sz="1400" dirty="0"/>
                <a:t>Thread 0</a:t>
              </a:r>
            </a:p>
          </p:txBody>
        </p:sp>
      </p:grpSp>
      <p:graphicFrame>
        <p:nvGraphicFramePr>
          <p:cNvPr id="45" name="Chart 44">
            <a:extLst>
              <a:ext uri="{FF2B5EF4-FFF2-40B4-BE49-F238E27FC236}">
                <a16:creationId xmlns:a16="http://schemas.microsoft.com/office/drawing/2014/main" id="{03447FDF-13C3-E947-BDDC-4968E25128FD}"/>
              </a:ext>
            </a:extLst>
          </p:cNvPr>
          <p:cNvGraphicFramePr/>
          <p:nvPr>
            <p:extLst>
              <p:ext uri="{D42A27DB-BD31-4B8C-83A1-F6EECF244321}">
                <p14:modId xmlns:p14="http://schemas.microsoft.com/office/powerpoint/2010/main" val="3379123707"/>
              </p:ext>
            </p:extLst>
          </p:nvPr>
        </p:nvGraphicFramePr>
        <p:xfrm>
          <a:off x="5219204" y="1102227"/>
          <a:ext cx="3048000" cy="215120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76147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15964</TotalTime>
  <Words>6249</Words>
  <Application>Microsoft Macintosh PowerPoint</Application>
  <PresentationFormat>On-screen Show (4:3)</PresentationFormat>
  <Paragraphs>529</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Cambria Math</vt:lpstr>
      <vt:lpstr>PT Sans</vt:lpstr>
      <vt:lpstr>PT Sans Narrow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WDStone &amp; Associates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Caleb</dc:creator>
  <cp:lastModifiedBy>Randy Huck</cp:lastModifiedBy>
  <cp:revision>195</cp:revision>
  <dcterms:created xsi:type="dcterms:W3CDTF">2016-01-21T19:56:54Z</dcterms:created>
  <dcterms:modified xsi:type="dcterms:W3CDTF">2021-06-16T15:11:37Z</dcterms:modified>
</cp:coreProperties>
</file>